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Nunito"/>
      <p:regular r:id="rId39"/>
      <p:bold r:id="rId40"/>
      <p:italic r:id="rId41"/>
      <p:boldItalic r:id="rId42"/>
    </p:embeddedFont>
    <p:embeddedFont>
      <p:font typeface="Maven Pro"/>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6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69"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44" Type="http://schemas.openxmlformats.org/officeDocument/2006/relationships/font" Target="fonts/MavenPro-bold.fntdata"/><Relationship Id="rId21" Type="http://schemas.openxmlformats.org/officeDocument/2006/relationships/slide" Target="slides/slide16.xml"/><Relationship Id="rId43" Type="http://schemas.openxmlformats.org/officeDocument/2006/relationships/font" Target="fonts/MavenPro-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23f144d5a_0_1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23f144d5a_0_1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23f144d5a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23f144d5a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23f144d5a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223f144d5a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23f144d5a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23f144d5a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223f144d5a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223f144d5a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23f144d5a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223f144d5a_0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23f144d5a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223f144d5a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223f144d5a_0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223f144d5a_0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223f144d5a_0_2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223f144d5a_0_2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23f144d5a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23f144d5a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38439c1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238439c1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223f144d5a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223f144d5a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23f144d5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223f144d5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23f144d5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223f144d5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223f144d5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223f144d5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238439c13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238439c13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238439c13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238439c13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223f144d5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223f144d5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238439c13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238439c13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238439c1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238439c1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2392b6d4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2392b6d4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1c7ed87e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1c7ed87e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dead7b4da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dead7b4da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correlation matrix shows a strong positive correlation between ave_shipping_weekend and con_shipping_day (0.81), as well as between ave_revenue_weekend and con_shipping_day (0.81). This indicates that clients who have longer periods of non-zero shipping days (con_shipping_day) tend to have higher average number of shipments and revenue generated on weekends (ave_shipping_weekend and ave_revenue_weekend).</a:t>
            </a:r>
            <a:endParaRPr/>
          </a:p>
          <a:p>
            <a:pPr indent="0" lvl="0" marL="0" rtl="0" algn="l">
              <a:spcBef>
                <a:spcPts val="0"/>
              </a:spcBef>
              <a:spcAft>
                <a:spcPts val="0"/>
              </a:spcAft>
              <a:buNone/>
            </a:pPr>
            <a:r>
              <a:rPr lang="en"/>
              <a:t>Clients with high con_shipping_day, ave_shipping_weekend and ave_revenue_weekend Recommendation: Pitney Bowes can offer targeted promotions to these clients to encourage increased weekend shipping and revenue generation. Additionally, the company could consider offering weekend-specific services or support to further assist these clients with their weekend shipping needs.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dead7b4d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dead7b4d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Clients in cluster 0 have a higher average value of "to_now_day" which means that they have been using our services for a longer period of time. The histogram shows that most of the clients in this cluster have been using our services for 200 to 800 days. The box plot shows that the interquartile range (IQR) of "firstToLast_day" is between 600 to 1000 days, indicating that clients in this cluster tend to have consistent shipping throughput over time.</a:t>
            </a:r>
            <a:endParaRPr/>
          </a:p>
          <a:p>
            <a:pPr indent="0" lvl="0" marL="0" rtl="0" algn="l">
              <a:lnSpc>
                <a:spcPct val="115000"/>
              </a:lnSpc>
              <a:spcBef>
                <a:spcPts val="1200"/>
              </a:spcBef>
              <a:spcAft>
                <a:spcPts val="0"/>
              </a:spcAft>
              <a:buNone/>
            </a:pPr>
            <a:r>
              <a:rPr lang="en"/>
              <a:t>Recommendation: As clients in this cluster have a longer history of using our services and consistent shipping throughput, we can focus on building stronger relationships with them through personalized and value-added services to increase their loyalty.</a:t>
            </a:r>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dead7b4d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dead7b4d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Based on the pie charts generated for each variable by cluster, we can make the following observations and recommendations:</a:t>
            </a:r>
            <a:endParaRPr/>
          </a:p>
          <a:p>
            <a:pPr indent="0" lvl="0" marL="0" rtl="0" algn="l">
              <a:lnSpc>
                <a:spcPct val="115000"/>
              </a:lnSpc>
              <a:spcBef>
                <a:spcPts val="1200"/>
              </a:spcBef>
              <a:spcAft>
                <a:spcPts val="0"/>
              </a:spcAft>
              <a:buClr>
                <a:schemeClr val="dk1"/>
              </a:buClr>
              <a:buSzPts val="1100"/>
              <a:buFont typeface="Arial"/>
              <a:buNone/>
            </a:pPr>
            <a:r>
              <a:rPr lang="en"/>
              <a:t>1st pie chart:</a:t>
            </a:r>
            <a:endParaRPr/>
          </a:p>
          <a:p>
            <a:pPr indent="-298450" lvl="0" marL="457200" rtl="0" algn="l">
              <a:lnSpc>
                <a:spcPct val="115000"/>
              </a:lnSpc>
              <a:spcBef>
                <a:spcPts val="1200"/>
              </a:spcBef>
              <a:spcAft>
                <a:spcPts val="0"/>
              </a:spcAft>
              <a:buClr>
                <a:schemeClr val="dk1"/>
              </a:buClr>
              <a:buSzPts val="1100"/>
              <a:buChar char="●"/>
            </a:pPr>
            <a:r>
              <a:rPr lang="en"/>
              <a:t>The average number of shipments per weekend day is 100% cluster 1, indicating that clients in this cluster have a lower tendency to ship on weekends.</a:t>
            </a:r>
            <a:endParaRPr/>
          </a:p>
          <a:p>
            <a:pPr indent="-298450" lvl="0" marL="457200" rtl="0" algn="l">
              <a:lnSpc>
                <a:spcPct val="115000"/>
              </a:lnSpc>
              <a:spcBef>
                <a:spcPts val="0"/>
              </a:spcBef>
              <a:spcAft>
                <a:spcPts val="0"/>
              </a:spcAft>
              <a:buClr>
                <a:schemeClr val="dk1"/>
              </a:buClr>
              <a:buSzPts val="1100"/>
              <a:buChar char="●"/>
            </a:pPr>
            <a:r>
              <a:rPr lang="en"/>
              <a:t>Recommendation: We can offer weekend support services to clients in this cluster to increase their satisfaction and loyalty.</a:t>
            </a:r>
            <a:endParaRPr/>
          </a:p>
          <a:p>
            <a:pPr indent="0" lvl="0" marL="0" rtl="0" algn="l">
              <a:lnSpc>
                <a:spcPct val="115000"/>
              </a:lnSpc>
              <a:spcBef>
                <a:spcPts val="1200"/>
              </a:spcBef>
              <a:spcAft>
                <a:spcPts val="0"/>
              </a:spcAft>
              <a:buClr>
                <a:schemeClr val="dk1"/>
              </a:buClr>
              <a:buSzPts val="1100"/>
              <a:buFont typeface="Arial"/>
              <a:buNone/>
            </a:pPr>
            <a:r>
              <a:rPr lang="en"/>
              <a:t>2nd pie chart:</a:t>
            </a:r>
            <a:endParaRPr/>
          </a:p>
          <a:p>
            <a:pPr indent="-298450" lvl="0" marL="457200" rtl="0" algn="l">
              <a:lnSpc>
                <a:spcPct val="115000"/>
              </a:lnSpc>
              <a:spcBef>
                <a:spcPts val="1200"/>
              </a:spcBef>
              <a:spcAft>
                <a:spcPts val="0"/>
              </a:spcAft>
              <a:buClr>
                <a:schemeClr val="dk1"/>
              </a:buClr>
              <a:buSzPts val="1100"/>
              <a:buChar char="●"/>
            </a:pPr>
            <a:r>
              <a:rPr lang="en"/>
              <a:t>The number of days from the first transaction until the current date is 85.1% cluster 0 and 14.9% cluster 1, indicating that clients in cluster 0 have been using our services for a longer period of time.</a:t>
            </a:r>
            <a:endParaRPr/>
          </a:p>
          <a:p>
            <a:pPr indent="-298450" lvl="0" marL="457200" rtl="0" algn="l">
              <a:lnSpc>
                <a:spcPct val="115000"/>
              </a:lnSpc>
              <a:spcBef>
                <a:spcPts val="0"/>
              </a:spcBef>
              <a:spcAft>
                <a:spcPts val="0"/>
              </a:spcAft>
              <a:buClr>
                <a:schemeClr val="dk1"/>
              </a:buClr>
              <a:buSzPts val="1100"/>
              <a:buChar char="●"/>
            </a:pPr>
            <a:r>
              <a:rPr lang="en"/>
              <a:t>Recommendation: We can offer personalized and value-added services to clients in cluster 0 to increase their loyalty and retention.</a:t>
            </a:r>
            <a:endParaRPr/>
          </a:p>
          <a:p>
            <a:pPr indent="0" lvl="0" marL="0" rtl="0" algn="l">
              <a:lnSpc>
                <a:spcPct val="115000"/>
              </a:lnSpc>
              <a:spcBef>
                <a:spcPts val="1200"/>
              </a:spcBef>
              <a:spcAft>
                <a:spcPts val="0"/>
              </a:spcAft>
              <a:buClr>
                <a:schemeClr val="dk1"/>
              </a:buClr>
              <a:buSzPts val="1100"/>
              <a:buFont typeface="Arial"/>
              <a:buNone/>
            </a:pPr>
            <a:r>
              <a:rPr lang="en"/>
              <a:t>3rd pie chart:</a:t>
            </a:r>
            <a:endParaRPr/>
          </a:p>
          <a:p>
            <a:pPr indent="-298450" lvl="0" marL="457200" rtl="0" algn="l">
              <a:lnSpc>
                <a:spcPct val="115000"/>
              </a:lnSpc>
              <a:spcBef>
                <a:spcPts val="1200"/>
              </a:spcBef>
              <a:spcAft>
                <a:spcPts val="0"/>
              </a:spcAft>
              <a:buClr>
                <a:schemeClr val="dk1"/>
              </a:buClr>
              <a:buSzPts val="1100"/>
              <a:buChar char="●"/>
            </a:pPr>
            <a:r>
              <a:rPr lang="en"/>
              <a:t>The maximum number of shipments in a single day is 81% cluster 0 and 19.0% cluster 1, indicating that clients in cluster 0 tend to have higher shipping throughput than those in cluster 1.</a:t>
            </a:r>
            <a:endParaRPr/>
          </a:p>
          <a:p>
            <a:pPr indent="-298450" lvl="0" marL="457200" rtl="0" algn="l">
              <a:lnSpc>
                <a:spcPct val="115000"/>
              </a:lnSpc>
              <a:spcBef>
                <a:spcPts val="0"/>
              </a:spcBef>
              <a:spcAft>
                <a:spcPts val="0"/>
              </a:spcAft>
              <a:buClr>
                <a:schemeClr val="dk1"/>
              </a:buClr>
              <a:buSzPts val="1100"/>
              <a:buChar char="●"/>
            </a:pPr>
            <a:r>
              <a:rPr lang="en"/>
              <a:t>Recommendation: We can provide more flexible and scalable solutions to clients in cluster 0 to meet their higher shipping demands.</a:t>
            </a:r>
            <a:endParaRPr/>
          </a:p>
          <a:p>
            <a:pPr indent="0" lvl="0" marL="0" rtl="0" algn="l">
              <a:lnSpc>
                <a:spcPct val="115000"/>
              </a:lnSpc>
              <a:spcBef>
                <a:spcPts val="1200"/>
              </a:spcBef>
              <a:spcAft>
                <a:spcPts val="0"/>
              </a:spcAft>
              <a:buClr>
                <a:schemeClr val="dk1"/>
              </a:buClr>
              <a:buSzPts val="1100"/>
              <a:buFont typeface="Arial"/>
              <a:buNone/>
            </a:pPr>
            <a:r>
              <a:rPr lang="en"/>
              <a:t>4th pie chart:</a:t>
            </a:r>
            <a:endParaRPr/>
          </a:p>
          <a:p>
            <a:pPr indent="-298450" lvl="0" marL="457200" rtl="0" algn="l">
              <a:lnSpc>
                <a:spcPct val="115000"/>
              </a:lnSpc>
              <a:spcBef>
                <a:spcPts val="1200"/>
              </a:spcBef>
              <a:spcAft>
                <a:spcPts val="0"/>
              </a:spcAft>
              <a:buClr>
                <a:schemeClr val="dk1"/>
              </a:buClr>
              <a:buSzPts val="1100"/>
              <a:buChar char="●"/>
            </a:pPr>
            <a:r>
              <a:rPr lang="en"/>
              <a:t>The highest revenue generated by the client in a single day is 77.6% cluster 0 and 22.4% cluster 1, indicating that clients in cluster 0 tend to generate more revenue than those in cluster 1.</a:t>
            </a:r>
            <a:endParaRPr/>
          </a:p>
          <a:p>
            <a:pPr indent="-298450" lvl="0" marL="457200" rtl="0" algn="l">
              <a:lnSpc>
                <a:spcPct val="115000"/>
              </a:lnSpc>
              <a:spcBef>
                <a:spcPts val="0"/>
              </a:spcBef>
              <a:spcAft>
                <a:spcPts val="0"/>
              </a:spcAft>
              <a:buClr>
                <a:schemeClr val="dk1"/>
              </a:buClr>
              <a:buSzPts val="1100"/>
              <a:buChar char="●"/>
            </a:pPr>
            <a:r>
              <a:rPr lang="en"/>
              <a:t>Recommendation: We can provide more personalized and premium services to clients in cluster 0 to increase their revenue and satisfaction.</a:t>
            </a:r>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dead7b4d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dead7b4d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we can see that there are two distinct clusters of clients with different patterns of revenue and shipping behavior.</a:t>
            </a:r>
            <a:endParaRPr/>
          </a:p>
          <a:p>
            <a:pPr indent="0" lvl="0" marL="0" rtl="0" algn="l">
              <a:lnSpc>
                <a:spcPct val="115000"/>
              </a:lnSpc>
              <a:spcBef>
                <a:spcPts val="1200"/>
              </a:spcBef>
              <a:spcAft>
                <a:spcPts val="0"/>
              </a:spcAft>
              <a:buClr>
                <a:schemeClr val="dk1"/>
              </a:buClr>
              <a:buSzPts val="1100"/>
              <a:buFont typeface="Arial"/>
              <a:buNone/>
            </a:pPr>
            <a:r>
              <a:rPr lang="en"/>
              <a:t>Cluster 0 shows a steady increase in revenue over time and reaches its peak in March 2022 with over 250,000 in revenue. This cluster also shows a steady increase in shipping volume over time.</a:t>
            </a:r>
            <a:endParaRPr/>
          </a:p>
          <a:p>
            <a:pPr indent="0" lvl="0" marL="0" rtl="0" algn="l">
              <a:lnSpc>
                <a:spcPct val="115000"/>
              </a:lnSpc>
              <a:spcBef>
                <a:spcPts val="1200"/>
              </a:spcBef>
              <a:spcAft>
                <a:spcPts val="0"/>
              </a:spcAft>
              <a:buClr>
                <a:schemeClr val="dk1"/>
              </a:buClr>
              <a:buSzPts val="1100"/>
              <a:buFont typeface="Arial"/>
              <a:buNone/>
            </a:pPr>
            <a:r>
              <a:rPr lang="en"/>
              <a:t>Cluster 1, on the other hand, has a lower average revenue than cluster 0 and shows some seasonality with peaks in revenue in March 2021 and June 2022 with revenue around 150,000. This cluster also shows a more volatile shipping volume behavior, with a dramatic increase in shipping volume between March and July 2020, followed by a drop and then some recovery.</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23f144d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223f144d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23f144d5a_0_1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23f144d5a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223f144d5a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223f144d5a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23f144d5a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23f144d5a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23f144d5a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23f144d5a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23f144d5a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23f144d5a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39.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33.png"/><Relationship Id="rId6"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44.png"/><Relationship Id="rId7"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63.png"/><Relationship Id="rId6"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4.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99925" y="1489750"/>
            <a:ext cx="70041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Use SARIMAX, LSTM, PROPHET Methods to Forecast Revenues - Technical Ideas &amp; Approaches</a:t>
            </a:r>
            <a:endParaRPr/>
          </a:p>
        </p:txBody>
      </p:sp>
      <p:sp>
        <p:nvSpPr>
          <p:cNvPr id="278" name="Google Shape;278;p13"/>
          <p:cNvSpPr txBox="1"/>
          <p:nvPr>
            <p:ph idx="1" type="subTitle"/>
          </p:nvPr>
        </p:nvSpPr>
        <p:spPr>
          <a:xfrm>
            <a:off x="740575" y="3685600"/>
            <a:ext cx="65685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6</a:t>
            </a:r>
            <a:endParaRPr/>
          </a:p>
          <a:p>
            <a:pPr indent="0" lvl="0" marL="0" rtl="0" algn="l">
              <a:spcBef>
                <a:spcPts val="0"/>
              </a:spcBef>
              <a:spcAft>
                <a:spcPts val="0"/>
              </a:spcAft>
              <a:buNone/>
            </a:pPr>
            <a:r>
              <a:rPr lang="en"/>
              <a:t> Yu Luo, Benxi Pang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2"/>
          <p:cNvSpPr txBox="1"/>
          <p:nvPr>
            <p:ph type="ctrTitle"/>
          </p:nvPr>
        </p:nvSpPr>
        <p:spPr>
          <a:xfrm>
            <a:off x="226800" y="-162025"/>
            <a:ext cx="878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t>The reason why we have created two dictionaries regarding daily data and monthly data is that we notice that if we only use monthly data for our prediction then we might end up with limited data points. So we think that maybe we should try using daily data for modeling and then </a:t>
            </a:r>
            <a:r>
              <a:rPr lang="en" sz="1200"/>
              <a:t>aggregate</a:t>
            </a:r>
            <a:r>
              <a:rPr lang="en" sz="1200"/>
              <a:t> the prediction into monthly data for validation. One problem with this approach is that it will create noisy in our </a:t>
            </a:r>
            <a:r>
              <a:rPr lang="en" sz="1200"/>
              <a:t>prediction</a:t>
            </a:r>
            <a:r>
              <a:rPr lang="en" sz="1200"/>
              <a:t>. Unfortunately, the performance of using daily data is </a:t>
            </a:r>
            <a:r>
              <a:rPr lang="en" sz="1200"/>
              <a:t>constantly</a:t>
            </a:r>
            <a:r>
              <a:rPr lang="en" sz="1200"/>
              <a:t> worse than using </a:t>
            </a:r>
            <a:r>
              <a:rPr lang="en" sz="1200"/>
              <a:t>monthly</a:t>
            </a:r>
            <a:r>
              <a:rPr lang="en" sz="1200"/>
              <a:t> data, either by using SARIMA or LSTM, not to mention that using daily data is much more time consuming. Therefore, we decide to </a:t>
            </a:r>
            <a:r>
              <a:rPr lang="en" sz="1200"/>
              <a:t>only</a:t>
            </a:r>
            <a:r>
              <a:rPr lang="en" sz="1200"/>
              <a:t> use monthly data for prediction.</a:t>
            </a:r>
            <a:endParaRPr sz="1200"/>
          </a:p>
        </p:txBody>
      </p:sp>
      <p:pic>
        <p:nvPicPr>
          <p:cNvPr id="350" name="Google Shape;350;p22"/>
          <p:cNvPicPr preferRelativeResize="0"/>
          <p:nvPr/>
        </p:nvPicPr>
        <p:blipFill>
          <a:blip r:embed="rId3">
            <a:alphaModFix/>
          </a:blip>
          <a:stretch>
            <a:fillRect/>
          </a:stretch>
        </p:blipFill>
        <p:spPr>
          <a:xfrm>
            <a:off x="1048800" y="1421349"/>
            <a:ext cx="3620700" cy="754150"/>
          </a:xfrm>
          <a:prstGeom prst="rect">
            <a:avLst/>
          </a:prstGeom>
          <a:noFill/>
          <a:ln>
            <a:noFill/>
          </a:ln>
        </p:spPr>
      </p:pic>
      <p:pic>
        <p:nvPicPr>
          <p:cNvPr id="351" name="Google Shape;351;p22"/>
          <p:cNvPicPr preferRelativeResize="0"/>
          <p:nvPr/>
        </p:nvPicPr>
        <p:blipFill rotWithShape="1">
          <a:blip r:embed="rId4">
            <a:alphaModFix/>
          </a:blip>
          <a:srcRect b="16149" l="0" r="0" t="0"/>
          <a:stretch/>
        </p:blipFill>
        <p:spPr>
          <a:xfrm>
            <a:off x="1048800" y="2345073"/>
            <a:ext cx="3620700" cy="1277475"/>
          </a:xfrm>
          <a:prstGeom prst="rect">
            <a:avLst/>
          </a:prstGeom>
          <a:noFill/>
          <a:ln>
            <a:noFill/>
          </a:ln>
        </p:spPr>
      </p:pic>
      <p:pic>
        <p:nvPicPr>
          <p:cNvPr id="352" name="Google Shape;352;p22"/>
          <p:cNvPicPr preferRelativeResize="0"/>
          <p:nvPr/>
        </p:nvPicPr>
        <p:blipFill rotWithShape="1">
          <a:blip r:embed="rId5">
            <a:alphaModFix/>
          </a:blip>
          <a:srcRect b="31642" l="0" r="0" t="0"/>
          <a:stretch/>
        </p:blipFill>
        <p:spPr>
          <a:xfrm>
            <a:off x="1048800" y="3792125"/>
            <a:ext cx="3620700" cy="1232675"/>
          </a:xfrm>
          <a:prstGeom prst="rect">
            <a:avLst/>
          </a:prstGeom>
          <a:noFill/>
          <a:ln>
            <a:noFill/>
          </a:ln>
        </p:spPr>
      </p:pic>
      <p:pic>
        <p:nvPicPr>
          <p:cNvPr id="353" name="Google Shape;353;p22"/>
          <p:cNvPicPr preferRelativeResize="0"/>
          <p:nvPr/>
        </p:nvPicPr>
        <p:blipFill>
          <a:blip r:embed="rId6">
            <a:alphaModFix/>
          </a:blip>
          <a:stretch>
            <a:fillRect/>
          </a:stretch>
        </p:blipFill>
        <p:spPr>
          <a:xfrm>
            <a:off x="5181600" y="1727350"/>
            <a:ext cx="2984348" cy="2845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3"/>
          <p:cNvPicPr preferRelativeResize="0"/>
          <p:nvPr/>
        </p:nvPicPr>
        <p:blipFill>
          <a:blip r:embed="rId3">
            <a:alphaModFix/>
          </a:blip>
          <a:stretch>
            <a:fillRect/>
          </a:stretch>
        </p:blipFill>
        <p:spPr>
          <a:xfrm>
            <a:off x="586225" y="1177875"/>
            <a:ext cx="5222775" cy="3590650"/>
          </a:xfrm>
          <a:prstGeom prst="rect">
            <a:avLst/>
          </a:prstGeom>
          <a:noFill/>
          <a:ln>
            <a:noFill/>
          </a:ln>
        </p:spPr>
      </p:pic>
      <p:sp>
        <p:nvSpPr>
          <p:cNvPr id="359" name="Google Shape;359;p23"/>
          <p:cNvSpPr txBox="1"/>
          <p:nvPr>
            <p:ph type="ctrTitle"/>
          </p:nvPr>
        </p:nvSpPr>
        <p:spPr>
          <a:xfrm>
            <a:off x="256675" y="-285425"/>
            <a:ext cx="8216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600"/>
              <a:t>Seasonal decompose of total revenue:</a:t>
            </a:r>
            <a:endParaRPr sz="1600"/>
          </a:p>
          <a:p>
            <a:pPr indent="0" lvl="0" marL="0" rtl="0" algn="l">
              <a:spcBef>
                <a:spcPts val="0"/>
              </a:spcBef>
              <a:spcAft>
                <a:spcPts val="0"/>
              </a:spcAft>
              <a:buNone/>
            </a:pPr>
            <a:r>
              <a:rPr lang="en" sz="1400"/>
              <a:t>We see that the overall trend is increasing and yearly seasonal behavior.</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4"/>
          <p:cNvSpPr txBox="1"/>
          <p:nvPr>
            <p:ph type="ctrTitle"/>
          </p:nvPr>
        </p:nvSpPr>
        <p:spPr>
          <a:xfrm>
            <a:off x="368625" y="-509825"/>
            <a:ext cx="54246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600"/>
              <a:t>Clients over 12 months(Validation: 6 months)</a:t>
            </a:r>
            <a:endParaRPr sz="1600"/>
          </a:p>
        </p:txBody>
      </p:sp>
      <p:sp>
        <p:nvSpPr>
          <p:cNvPr id="365" name="Google Shape;365;p24"/>
          <p:cNvSpPr txBox="1"/>
          <p:nvPr>
            <p:ph idx="1" type="subTitle"/>
          </p:nvPr>
        </p:nvSpPr>
        <p:spPr>
          <a:xfrm>
            <a:off x="374850" y="547500"/>
            <a:ext cx="8242800" cy="1491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770"/>
              <a:buNone/>
            </a:pPr>
            <a:r>
              <a:rPr lang="en" sz="1375"/>
              <a:t>Benchmark model: naive model(using last month to predict)</a:t>
            </a:r>
            <a:endParaRPr sz="1375"/>
          </a:p>
          <a:p>
            <a:pPr indent="0" lvl="0" marL="0" rtl="0" algn="l">
              <a:lnSpc>
                <a:spcPct val="80000"/>
              </a:lnSpc>
              <a:spcBef>
                <a:spcPts val="0"/>
              </a:spcBef>
              <a:spcAft>
                <a:spcPts val="0"/>
              </a:spcAft>
              <a:buSzPts val="770"/>
              <a:buNone/>
            </a:pPr>
            <a:r>
              <a:t/>
            </a:r>
            <a:endParaRPr sz="1375"/>
          </a:p>
          <a:p>
            <a:pPr indent="0" lvl="0" marL="0" rtl="0" algn="l">
              <a:lnSpc>
                <a:spcPct val="80000"/>
              </a:lnSpc>
              <a:spcBef>
                <a:spcPts val="0"/>
              </a:spcBef>
              <a:spcAft>
                <a:spcPts val="0"/>
              </a:spcAft>
              <a:buSzPts val="770"/>
              <a:buNone/>
            </a:pPr>
            <a:r>
              <a:rPr b="1" lang="en" sz="1375" u="sng"/>
              <a:t>SARIMA: </a:t>
            </a:r>
            <a:endParaRPr b="1" sz="1375" u="sng"/>
          </a:p>
          <a:p>
            <a:pPr indent="0" lvl="0" marL="0" rtl="0" algn="l">
              <a:lnSpc>
                <a:spcPct val="80000"/>
              </a:lnSpc>
              <a:spcBef>
                <a:spcPts val="0"/>
              </a:spcBef>
              <a:spcAft>
                <a:spcPts val="0"/>
              </a:spcAft>
              <a:buSzPts val="770"/>
              <a:buNone/>
            </a:pPr>
            <a:r>
              <a:t/>
            </a:r>
            <a:endParaRPr sz="1375"/>
          </a:p>
          <a:p>
            <a:pPr indent="0" lvl="0" marL="0" rtl="0" algn="l">
              <a:lnSpc>
                <a:spcPct val="80000"/>
              </a:lnSpc>
              <a:spcBef>
                <a:spcPts val="0"/>
              </a:spcBef>
              <a:spcAft>
                <a:spcPts val="0"/>
              </a:spcAft>
              <a:buSzPts val="770"/>
              <a:buNone/>
            </a:pPr>
            <a:r>
              <a:rPr lang="en" sz="1375"/>
              <a:t>1) </a:t>
            </a:r>
            <a:r>
              <a:rPr lang="en" sz="1375"/>
              <a:t>We </a:t>
            </a:r>
            <a:r>
              <a:rPr lang="en" sz="1375"/>
              <a:t>create some feature based on the monthly data for exogenous variables. We drop shipping column as at the time of prediction we do not know the total shipping of the month.</a:t>
            </a:r>
            <a:endParaRPr sz="1375"/>
          </a:p>
          <a:p>
            <a:pPr indent="0" lvl="0" marL="0" rtl="0" algn="l">
              <a:lnSpc>
                <a:spcPct val="80000"/>
              </a:lnSpc>
              <a:spcBef>
                <a:spcPts val="0"/>
              </a:spcBef>
              <a:spcAft>
                <a:spcPts val="0"/>
              </a:spcAft>
              <a:buSzPts val="770"/>
              <a:buNone/>
            </a:pPr>
            <a:r>
              <a:t/>
            </a:r>
            <a:endParaRPr sz="1375"/>
          </a:p>
          <a:p>
            <a:pPr indent="0" lvl="0" marL="0" rtl="0" algn="l">
              <a:lnSpc>
                <a:spcPct val="80000"/>
              </a:lnSpc>
              <a:spcBef>
                <a:spcPts val="0"/>
              </a:spcBef>
              <a:spcAft>
                <a:spcPts val="0"/>
              </a:spcAft>
              <a:buSzPts val="770"/>
              <a:buNone/>
            </a:pPr>
            <a:r>
              <a:rPr lang="en" sz="1375"/>
              <a:t>2) We use auto_arima to get the best order and seasonal_order for SARIMAX model. Here we assume the seasonal parameter is 1(yearly). </a:t>
            </a:r>
            <a:endParaRPr sz="1375"/>
          </a:p>
          <a:p>
            <a:pPr indent="0" lvl="0" marL="0" rtl="0" algn="l">
              <a:lnSpc>
                <a:spcPct val="80000"/>
              </a:lnSpc>
              <a:spcBef>
                <a:spcPts val="0"/>
              </a:spcBef>
              <a:spcAft>
                <a:spcPts val="0"/>
              </a:spcAft>
              <a:buSzPts val="770"/>
              <a:buNone/>
            </a:pPr>
            <a:r>
              <a:t/>
            </a:r>
            <a:endParaRPr sz="1340"/>
          </a:p>
          <a:p>
            <a:pPr indent="0" lvl="0" marL="0" rtl="0" algn="l">
              <a:lnSpc>
                <a:spcPct val="80000"/>
              </a:lnSpc>
              <a:spcBef>
                <a:spcPts val="0"/>
              </a:spcBef>
              <a:spcAft>
                <a:spcPts val="0"/>
              </a:spcAft>
              <a:buSzPts val="770"/>
              <a:buNone/>
            </a:pPr>
            <a:r>
              <a:t/>
            </a:r>
            <a:endParaRPr sz="1340"/>
          </a:p>
          <a:p>
            <a:pPr indent="0" lvl="0" marL="0" rtl="0" algn="l">
              <a:lnSpc>
                <a:spcPct val="80000"/>
              </a:lnSpc>
              <a:spcBef>
                <a:spcPts val="0"/>
              </a:spcBef>
              <a:spcAft>
                <a:spcPts val="0"/>
              </a:spcAft>
              <a:buSzPts val="770"/>
              <a:buNone/>
            </a:pPr>
            <a:r>
              <a:t/>
            </a:r>
            <a:endParaRPr sz="1340"/>
          </a:p>
        </p:txBody>
      </p:sp>
      <p:pic>
        <p:nvPicPr>
          <p:cNvPr id="366" name="Google Shape;366;p24"/>
          <p:cNvPicPr preferRelativeResize="0"/>
          <p:nvPr/>
        </p:nvPicPr>
        <p:blipFill>
          <a:blip r:embed="rId3">
            <a:alphaModFix/>
          </a:blip>
          <a:stretch>
            <a:fillRect/>
          </a:stretch>
        </p:blipFill>
        <p:spPr>
          <a:xfrm>
            <a:off x="6434675" y="3653300"/>
            <a:ext cx="2385874" cy="831950"/>
          </a:xfrm>
          <a:prstGeom prst="rect">
            <a:avLst/>
          </a:prstGeom>
          <a:noFill/>
          <a:ln>
            <a:noFill/>
          </a:ln>
        </p:spPr>
      </p:pic>
      <p:pic>
        <p:nvPicPr>
          <p:cNvPr id="367" name="Google Shape;367;p24"/>
          <p:cNvPicPr preferRelativeResize="0"/>
          <p:nvPr/>
        </p:nvPicPr>
        <p:blipFill>
          <a:blip r:embed="rId4">
            <a:alphaModFix/>
          </a:blip>
          <a:stretch>
            <a:fillRect/>
          </a:stretch>
        </p:blipFill>
        <p:spPr>
          <a:xfrm>
            <a:off x="481000" y="2218488"/>
            <a:ext cx="5312224" cy="337225"/>
          </a:xfrm>
          <a:prstGeom prst="rect">
            <a:avLst/>
          </a:prstGeom>
          <a:noFill/>
          <a:ln>
            <a:noFill/>
          </a:ln>
        </p:spPr>
      </p:pic>
      <p:pic>
        <p:nvPicPr>
          <p:cNvPr id="368" name="Google Shape;368;p24"/>
          <p:cNvPicPr preferRelativeResize="0"/>
          <p:nvPr/>
        </p:nvPicPr>
        <p:blipFill>
          <a:blip r:embed="rId5">
            <a:alphaModFix/>
          </a:blip>
          <a:stretch>
            <a:fillRect/>
          </a:stretch>
        </p:blipFill>
        <p:spPr>
          <a:xfrm>
            <a:off x="548175" y="2630103"/>
            <a:ext cx="2385876" cy="2318172"/>
          </a:xfrm>
          <a:prstGeom prst="rect">
            <a:avLst/>
          </a:prstGeom>
          <a:noFill/>
          <a:ln>
            <a:noFill/>
          </a:ln>
        </p:spPr>
      </p:pic>
      <p:pic>
        <p:nvPicPr>
          <p:cNvPr id="369" name="Google Shape;369;p24"/>
          <p:cNvPicPr preferRelativeResize="0"/>
          <p:nvPr/>
        </p:nvPicPr>
        <p:blipFill>
          <a:blip r:embed="rId6">
            <a:alphaModFix/>
          </a:blip>
          <a:stretch>
            <a:fillRect/>
          </a:stretch>
        </p:blipFill>
        <p:spPr>
          <a:xfrm>
            <a:off x="3407350" y="2630100"/>
            <a:ext cx="2385874" cy="23530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5"/>
          <p:cNvSpPr txBox="1"/>
          <p:nvPr>
            <p:ph idx="1" type="subTitle"/>
          </p:nvPr>
        </p:nvSpPr>
        <p:spPr>
          <a:xfrm>
            <a:off x="216225" y="402300"/>
            <a:ext cx="4647900" cy="3352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605"/>
              <a:buNone/>
            </a:pPr>
            <a:r>
              <a:rPr b="1" lang="en" sz="1500" u="sng"/>
              <a:t>LSTM(Long short-term memory)</a:t>
            </a:r>
            <a:endParaRPr b="1" sz="1500" u="sng"/>
          </a:p>
          <a:p>
            <a:pPr indent="0" lvl="0" marL="0" rtl="0" algn="l">
              <a:lnSpc>
                <a:spcPct val="90000"/>
              </a:lnSpc>
              <a:spcBef>
                <a:spcPts val="0"/>
              </a:spcBef>
              <a:spcAft>
                <a:spcPts val="0"/>
              </a:spcAft>
              <a:buSzPts val="605"/>
              <a:buNone/>
            </a:pPr>
            <a:r>
              <a:t/>
            </a:r>
            <a:endParaRPr sz="960"/>
          </a:p>
          <a:p>
            <a:pPr indent="0" lvl="0" marL="0" rtl="0" algn="l">
              <a:lnSpc>
                <a:spcPct val="90000"/>
              </a:lnSpc>
              <a:spcBef>
                <a:spcPts val="0"/>
              </a:spcBef>
              <a:spcAft>
                <a:spcPts val="0"/>
              </a:spcAft>
              <a:buSzPts val="605"/>
              <a:buNone/>
            </a:pPr>
            <a:r>
              <a:rPr lang="en" sz="1000"/>
              <a:t>1) Use MinMaxScaler to scale monthly revenue to 0 to 1 for each client.</a:t>
            </a:r>
            <a:endParaRPr sz="1000"/>
          </a:p>
          <a:p>
            <a:pPr indent="0" lvl="0" marL="0" rtl="0" algn="l">
              <a:lnSpc>
                <a:spcPct val="90000"/>
              </a:lnSpc>
              <a:spcBef>
                <a:spcPts val="0"/>
              </a:spcBef>
              <a:spcAft>
                <a:spcPts val="0"/>
              </a:spcAft>
              <a:buSzPts val="605"/>
              <a:buNone/>
            </a:pPr>
            <a:r>
              <a:t/>
            </a:r>
            <a:endParaRPr sz="1000"/>
          </a:p>
          <a:p>
            <a:pPr indent="0" lvl="0" marL="0" rtl="0" algn="l">
              <a:lnSpc>
                <a:spcPct val="90000"/>
              </a:lnSpc>
              <a:spcBef>
                <a:spcPts val="0"/>
              </a:spcBef>
              <a:spcAft>
                <a:spcPts val="0"/>
              </a:spcAft>
              <a:buSzPts val="605"/>
              <a:buNone/>
            </a:pPr>
            <a:r>
              <a:rPr lang="en" sz="1000"/>
              <a:t>2) We have over 12 months data so at least we have 12 data points, meaning we have at least over 6 data points in our training data for each client after subtracting the testing data. We decide to use look back window as 6. So we look back 6 data points and create 6 features for each data point, as here t7 will have t1 to t6 as features.</a:t>
            </a:r>
            <a:endParaRPr sz="1000"/>
          </a:p>
          <a:p>
            <a:pPr indent="0" lvl="0" marL="0" rtl="0" algn="l">
              <a:lnSpc>
                <a:spcPct val="90000"/>
              </a:lnSpc>
              <a:spcBef>
                <a:spcPts val="0"/>
              </a:spcBef>
              <a:spcAft>
                <a:spcPts val="0"/>
              </a:spcAft>
              <a:buSzPts val="605"/>
              <a:buNone/>
            </a:pPr>
            <a:r>
              <a:t/>
            </a:r>
            <a:endParaRPr sz="1000"/>
          </a:p>
          <a:p>
            <a:pPr indent="0" lvl="0" marL="0" rtl="0" algn="l">
              <a:lnSpc>
                <a:spcPct val="90000"/>
              </a:lnSpc>
              <a:spcBef>
                <a:spcPts val="0"/>
              </a:spcBef>
              <a:spcAft>
                <a:spcPts val="0"/>
              </a:spcAft>
              <a:buSzPts val="605"/>
              <a:buNone/>
            </a:pPr>
            <a:r>
              <a:rPr lang="en" sz="1000"/>
              <a:t>3) After some trail and error, we find it using 4 hidden layers and each </a:t>
            </a:r>
            <a:r>
              <a:rPr lang="en" sz="1000"/>
              <a:t>neural 70 units works fine as it will not make the computation heavy and the result is pretty good. Also, we drop off 20% input randomly. We use ‘adam’ method and use loss for MAPE for compile the model. We use epochs as 60 for iteration and batch_size as 34.  </a:t>
            </a:r>
            <a:endParaRPr sz="1000"/>
          </a:p>
          <a:p>
            <a:pPr indent="0" lvl="0" marL="0" rtl="0" algn="l">
              <a:lnSpc>
                <a:spcPct val="90000"/>
              </a:lnSpc>
              <a:spcBef>
                <a:spcPts val="0"/>
              </a:spcBef>
              <a:spcAft>
                <a:spcPts val="0"/>
              </a:spcAft>
              <a:buSzPts val="605"/>
              <a:buNone/>
            </a:pPr>
            <a:r>
              <a:t/>
            </a:r>
            <a:endParaRPr sz="960"/>
          </a:p>
          <a:p>
            <a:pPr indent="0" lvl="0" marL="0" rtl="0" algn="l">
              <a:lnSpc>
                <a:spcPct val="90000"/>
              </a:lnSpc>
              <a:spcBef>
                <a:spcPts val="0"/>
              </a:spcBef>
              <a:spcAft>
                <a:spcPts val="0"/>
              </a:spcAft>
              <a:buSzPts val="605"/>
              <a:buNone/>
            </a:pPr>
            <a:r>
              <a:t/>
            </a:r>
            <a:endParaRPr sz="960"/>
          </a:p>
        </p:txBody>
      </p:sp>
      <p:pic>
        <p:nvPicPr>
          <p:cNvPr id="375" name="Google Shape;375;p25"/>
          <p:cNvPicPr preferRelativeResize="0"/>
          <p:nvPr/>
        </p:nvPicPr>
        <p:blipFill>
          <a:blip r:embed="rId3">
            <a:alphaModFix/>
          </a:blip>
          <a:stretch>
            <a:fillRect/>
          </a:stretch>
        </p:blipFill>
        <p:spPr>
          <a:xfrm>
            <a:off x="5038538" y="402300"/>
            <a:ext cx="2331128" cy="514875"/>
          </a:xfrm>
          <a:prstGeom prst="rect">
            <a:avLst/>
          </a:prstGeom>
          <a:noFill/>
          <a:ln>
            <a:noFill/>
          </a:ln>
        </p:spPr>
      </p:pic>
      <p:sp>
        <p:nvSpPr>
          <p:cNvPr id="376" name="Google Shape;376;p25"/>
          <p:cNvSpPr/>
          <p:nvPr/>
        </p:nvSpPr>
        <p:spPr>
          <a:xfrm>
            <a:off x="50275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a:t>
            </a:r>
            <a:endParaRPr/>
          </a:p>
        </p:txBody>
      </p:sp>
      <p:sp>
        <p:nvSpPr>
          <p:cNvPr id="377" name="Google Shape;377;p25"/>
          <p:cNvSpPr/>
          <p:nvPr/>
        </p:nvSpPr>
        <p:spPr>
          <a:xfrm>
            <a:off x="54368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p:txBody>
      </p:sp>
      <p:sp>
        <p:nvSpPr>
          <p:cNvPr id="378" name="Google Shape;378;p25"/>
          <p:cNvSpPr/>
          <p:nvPr/>
        </p:nvSpPr>
        <p:spPr>
          <a:xfrm>
            <a:off x="58461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t3</a:t>
            </a:r>
            <a:endParaRPr/>
          </a:p>
        </p:txBody>
      </p:sp>
      <p:sp>
        <p:nvSpPr>
          <p:cNvPr id="379" name="Google Shape;379;p25"/>
          <p:cNvSpPr/>
          <p:nvPr/>
        </p:nvSpPr>
        <p:spPr>
          <a:xfrm>
            <a:off x="62554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t4</a:t>
            </a:r>
            <a:endParaRPr/>
          </a:p>
        </p:txBody>
      </p:sp>
      <p:sp>
        <p:nvSpPr>
          <p:cNvPr id="380" name="Google Shape;380;p25"/>
          <p:cNvSpPr/>
          <p:nvPr/>
        </p:nvSpPr>
        <p:spPr>
          <a:xfrm>
            <a:off x="66647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t5</a:t>
            </a:r>
            <a:endParaRPr/>
          </a:p>
        </p:txBody>
      </p:sp>
      <p:sp>
        <p:nvSpPr>
          <p:cNvPr id="381" name="Google Shape;381;p25"/>
          <p:cNvSpPr/>
          <p:nvPr/>
        </p:nvSpPr>
        <p:spPr>
          <a:xfrm>
            <a:off x="70740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t6</a:t>
            </a:r>
            <a:endParaRPr/>
          </a:p>
        </p:txBody>
      </p:sp>
      <p:sp>
        <p:nvSpPr>
          <p:cNvPr id="382" name="Google Shape;382;p25"/>
          <p:cNvSpPr/>
          <p:nvPr/>
        </p:nvSpPr>
        <p:spPr>
          <a:xfrm>
            <a:off x="80620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t7</a:t>
            </a:r>
            <a:endParaRPr/>
          </a:p>
        </p:txBody>
      </p:sp>
      <p:cxnSp>
        <p:nvCxnSpPr>
          <p:cNvPr id="383" name="Google Shape;383;p25"/>
          <p:cNvCxnSpPr>
            <a:endCxn id="382" idx="1"/>
          </p:cNvCxnSpPr>
          <p:nvPr/>
        </p:nvCxnSpPr>
        <p:spPr>
          <a:xfrm flipH="1" rot="10800000">
            <a:off x="7431400" y="1149625"/>
            <a:ext cx="630600" cy="9000"/>
          </a:xfrm>
          <a:prstGeom prst="straightConnector1">
            <a:avLst/>
          </a:prstGeom>
          <a:noFill/>
          <a:ln cap="flat" cmpd="sng" w="9525">
            <a:solidFill>
              <a:schemeClr val="dk2"/>
            </a:solidFill>
            <a:prstDash val="solid"/>
            <a:round/>
            <a:headEnd len="med" w="med" type="none"/>
            <a:tailEnd len="med" w="med" type="triangle"/>
          </a:ln>
        </p:spPr>
      </p:cxnSp>
      <p:sp>
        <p:nvSpPr>
          <p:cNvPr id="384" name="Google Shape;384;p25"/>
          <p:cNvSpPr/>
          <p:nvPr/>
        </p:nvSpPr>
        <p:spPr>
          <a:xfrm>
            <a:off x="50558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p:txBody>
      </p:sp>
      <p:sp>
        <p:nvSpPr>
          <p:cNvPr id="385" name="Google Shape;385;p25"/>
          <p:cNvSpPr/>
          <p:nvPr/>
        </p:nvSpPr>
        <p:spPr>
          <a:xfrm>
            <a:off x="54651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t3</a:t>
            </a:r>
            <a:endParaRPr/>
          </a:p>
        </p:txBody>
      </p:sp>
      <p:sp>
        <p:nvSpPr>
          <p:cNvPr id="386" name="Google Shape;386;p25"/>
          <p:cNvSpPr/>
          <p:nvPr/>
        </p:nvSpPr>
        <p:spPr>
          <a:xfrm>
            <a:off x="58744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t4</a:t>
            </a:r>
            <a:endParaRPr/>
          </a:p>
        </p:txBody>
      </p:sp>
      <p:sp>
        <p:nvSpPr>
          <p:cNvPr id="387" name="Google Shape;387;p25"/>
          <p:cNvSpPr/>
          <p:nvPr/>
        </p:nvSpPr>
        <p:spPr>
          <a:xfrm>
            <a:off x="62837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t5</a:t>
            </a:r>
            <a:endParaRPr/>
          </a:p>
        </p:txBody>
      </p:sp>
      <p:sp>
        <p:nvSpPr>
          <p:cNvPr id="388" name="Google Shape;388;p25"/>
          <p:cNvSpPr/>
          <p:nvPr/>
        </p:nvSpPr>
        <p:spPr>
          <a:xfrm>
            <a:off x="66930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t6</a:t>
            </a:r>
            <a:endParaRPr/>
          </a:p>
        </p:txBody>
      </p:sp>
      <p:sp>
        <p:nvSpPr>
          <p:cNvPr id="389" name="Google Shape;389;p25"/>
          <p:cNvSpPr/>
          <p:nvPr/>
        </p:nvSpPr>
        <p:spPr>
          <a:xfrm>
            <a:off x="80620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t8</a:t>
            </a:r>
            <a:endParaRPr/>
          </a:p>
        </p:txBody>
      </p:sp>
      <p:cxnSp>
        <p:nvCxnSpPr>
          <p:cNvPr id="390" name="Google Shape;390;p25"/>
          <p:cNvCxnSpPr>
            <a:endCxn id="389" idx="1"/>
          </p:cNvCxnSpPr>
          <p:nvPr/>
        </p:nvCxnSpPr>
        <p:spPr>
          <a:xfrm flipH="1" rot="10800000">
            <a:off x="7431400" y="1530625"/>
            <a:ext cx="630600" cy="9000"/>
          </a:xfrm>
          <a:prstGeom prst="straightConnector1">
            <a:avLst/>
          </a:prstGeom>
          <a:noFill/>
          <a:ln cap="flat" cmpd="sng" w="9525">
            <a:solidFill>
              <a:schemeClr val="dk2"/>
            </a:solidFill>
            <a:prstDash val="solid"/>
            <a:round/>
            <a:headEnd len="med" w="med" type="none"/>
            <a:tailEnd len="med" w="med" type="triangle"/>
          </a:ln>
        </p:spPr>
      </p:cxnSp>
      <p:sp>
        <p:nvSpPr>
          <p:cNvPr id="391" name="Google Shape;391;p25"/>
          <p:cNvSpPr/>
          <p:nvPr/>
        </p:nvSpPr>
        <p:spPr>
          <a:xfrm>
            <a:off x="70622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t7</a:t>
            </a:r>
            <a:endParaRPr/>
          </a:p>
        </p:txBody>
      </p:sp>
      <p:pic>
        <p:nvPicPr>
          <p:cNvPr id="392" name="Google Shape;392;p25"/>
          <p:cNvPicPr preferRelativeResize="0"/>
          <p:nvPr/>
        </p:nvPicPr>
        <p:blipFill>
          <a:blip r:embed="rId4">
            <a:alphaModFix/>
          </a:blip>
          <a:stretch>
            <a:fillRect/>
          </a:stretch>
        </p:blipFill>
        <p:spPr>
          <a:xfrm>
            <a:off x="5135876" y="1838988"/>
            <a:ext cx="3860650" cy="1626425"/>
          </a:xfrm>
          <a:prstGeom prst="rect">
            <a:avLst/>
          </a:prstGeom>
          <a:noFill/>
          <a:ln>
            <a:noFill/>
          </a:ln>
        </p:spPr>
      </p:pic>
      <p:pic>
        <p:nvPicPr>
          <p:cNvPr id="393" name="Google Shape;393;p25"/>
          <p:cNvPicPr preferRelativeResize="0"/>
          <p:nvPr/>
        </p:nvPicPr>
        <p:blipFill>
          <a:blip r:embed="rId5">
            <a:alphaModFix/>
          </a:blip>
          <a:stretch>
            <a:fillRect/>
          </a:stretch>
        </p:blipFill>
        <p:spPr>
          <a:xfrm>
            <a:off x="5135875" y="3593175"/>
            <a:ext cx="2809825" cy="161925"/>
          </a:xfrm>
          <a:prstGeom prst="rect">
            <a:avLst/>
          </a:prstGeom>
          <a:noFill/>
          <a:ln>
            <a:noFill/>
          </a:ln>
        </p:spPr>
      </p:pic>
      <p:pic>
        <p:nvPicPr>
          <p:cNvPr id="394" name="Google Shape;394;p25"/>
          <p:cNvPicPr preferRelativeResize="0"/>
          <p:nvPr/>
        </p:nvPicPr>
        <p:blipFill rotWithShape="1">
          <a:blip r:embed="rId6">
            <a:alphaModFix/>
          </a:blip>
          <a:srcRect b="0" l="7539" r="6880" t="0"/>
          <a:stretch/>
        </p:blipFill>
        <p:spPr>
          <a:xfrm>
            <a:off x="74775" y="2722350"/>
            <a:ext cx="2373924" cy="2067176"/>
          </a:xfrm>
          <a:prstGeom prst="rect">
            <a:avLst/>
          </a:prstGeom>
          <a:noFill/>
          <a:ln>
            <a:noFill/>
          </a:ln>
        </p:spPr>
      </p:pic>
      <p:pic>
        <p:nvPicPr>
          <p:cNvPr id="395" name="Google Shape;395;p25"/>
          <p:cNvPicPr preferRelativeResize="0"/>
          <p:nvPr/>
        </p:nvPicPr>
        <p:blipFill rotWithShape="1">
          <a:blip r:embed="rId7">
            <a:alphaModFix/>
          </a:blip>
          <a:srcRect b="0" l="3128" r="0" t="0"/>
          <a:stretch/>
        </p:blipFill>
        <p:spPr>
          <a:xfrm>
            <a:off x="2568038" y="2698500"/>
            <a:ext cx="2448500" cy="211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26"/>
          <p:cNvPicPr preferRelativeResize="0"/>
          <p:nvPr/>
        </p:nvPicPr>
        <p:blipFill>
          <a:blip r:embed="rId3">
            <a:alphaModFix/>
          </a:blip>
          <a:stretch>
            <a:fillRect/>
          </a:stretch>
        </p:blipFill>
        <p:spPr>
          <a:xfrm>
            <a:off x="4748100" y="135625"/>
            <a:ext cx="3858251" cy="4850200"/>
          </a:xfrm>
          <a:prstGeom prst="rect">
            <a:avLst/>
          </a:prstGeom>
          <a:noFill/>
          <a:ln>
            <a:noFill/>
          </a:ln>
        </p:spPr>
      </p:pic>
      <p:sp>
        <p:nvSpPr>
          <p:cNvPr id="401" name="Google Shape;401;p26"/>
          <p:cNvSpPr txBox="1"/>
          <p:nvPr>
            <p:ph idx="1" type="subTitle"/>
          </p:nvPr>
        </p:nvSpPr>
        <p:spPr>
          <a:xfrm>
            <a:off x="601875" y="1849725"/>
            <a:ext cx="3018900" cy="1537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605"/>
              <a:buNone/>
            </a:pPr>
            <a:r>
              <a:rPr b="1" lang="en" sz="2400"/>
              <a:t>Model selection: </a:t>
            </a:r>
            <a:endParaRPr b="1" sz="2400"/>
          </a:p>
          <a:p>
            <a:pPr indent="0" lvl="0" marL="0" rtl="0" algn="l">
              <a:lnSpc>
                <a:spcPct val="90000"/>
              </a:lnSpc>
              <a:spcBef>
                <a:spcPts val="0"/>
              </a:spcBef>
              <a:spcAft>
                <a:spcPts val="0"/>
              </a:spcAft>
              <a:buSzPts val="605"/>
              <a:buNone/>
            </a:pPr>
            <a:r>
              <a:rPr b="1" lang="en"/>
              <a:t>Compare model performance by using MAPE </a:t>
            </a:r>
            <a:endParaRPr b="1"/>
          </a:p>
          <a:p>
            <a:pPr indent="0" lvl="0" marL="0" rtl="0" algn="l">
              <a:lnSpc>
                <a:spcPct val="90000"/>
              </a:lnSpc>
              <a:spcBef>
                <a:spcPts val="0"/>
              </a:spcBef>
              <a:spcAft>
                <a:spcPts val="0"/>
              </a:spcAft>
              <a:buSzPts val="605"/>
              <a:buNone/>
            </a:pPr>
            <a:r>
              <a:t/>
            </a:r>
            <a:endParaRPr sz="1060"/>
          </a:p>
          <a:p>
            <a:pPr indent="0" lvl="0" marL="0" rtl="0" algn="l">
              <a:lnSpc>
                <a:spcPct val="90000"/>
              </a:lnSpc>
              <a:spcBef>
                <a:spcPts val="0"/>
              </a:spcBef>
              <a:spcAft>
                <a:spcPts val="0"/>
              </a:spcAft>
              <a:buSzPts val="605"/>
              <a:buNone/>
            </a:pPr>
            <a:r>
              <a:t/>
            </a:r>
            <a:endParaRPr sz="1100"/>
          </a:p>
          <a:p>
            <a:pPr indent="0" lvl="0" marL="0" rtl="0" algn="l">
              <a:lnSpc>
                <a:spcPct val="90000"/>
              </a:lnSpc>
              <a:spcBef>
                <a:spcPts val="0"/>
              </a:spcBef>
              <a:spcAft>
                <a:spcPts val="0"/>
              </a:spcAft>
              <a:buSzPts val="605"/>
              <a:buNone/>
            </a:pPr>
            <a:r>
              <a:t/>
            </a:r>
            <a:endParaRPr sz="1060"/>
          </a:p>
          <a:p>
            <a:pPr indent="0" lvl="0" marL="0" rtl="0" algn="l">
              <a:lnSpc>
                <a:spcPct val="90000"/>
              </a:lnSpc>
              <a:spcBef>
                <a:spcPts val="0"/>
              </a:spcBef>
              <a:spcAft>
                <a:spcPts val="0"/>
              </a:spcAft>
              <a:buSzPts val="605"/>
              <a:buNone/>
            </a:pPr>
            <a:r>
              <a:t/>
            </a:r>
            <a:endParaRPr sz="106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27"/>
          <p:cNvPicPr preferRelativeResize="0"/>
          <p:nvPr/>
        </p:nvPicPr>
        <p:blipFill>
          <a:blip r:embed="rId3">
            <a:alphaModFix/>
          </a:blip>
          <a:stretch>
            <a:fillRect/>
          </a:stretch>
        </p:blipFill>
        <p:spPr>
          <a:xfrm>
            <a:off x="338675" y="1329020"/>
            <a:ext cx="2910375" cy="859100"/>
          </a:xfrm>
          <a:prstGeom prst="rect">
            <a:avLst/>
          </a:prstGeom>
          <a:noFill/>
          <a:ln>
            <a:noFill/>
          </a:ln>
        </p:spPr>
      </p:pic>
      <p:sp>
        <p:nvSpPr>
          <p:cNvPr id="407" name="Google Shape;407;p27"/>
          <p:cNvSpPr txBox="1"/>
          <p:nvPr>
            <p:ph idx="1" type="subTitle"/>
          </p:nvPr>
        </p:nvSpPr>
        <p:spPr>
          <a:xfrm>
            <a:off x="371250" y="325825"/>
            <a:ext cx="8249100" cy="1231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605"/>
              <a:buNone/>
            </a:pPr>
            <a:r>
              <a:rPr b="1" lang="en" sz="1400"/>
              <a:t>We see the models for ‘John Houston INC’ performs poorly. From previous studies, we know that </a:t>
            </a:r>
            <a:r>
              <a:rPr b="1" lang="en" sz="1400"/>
              <a:t>‘John Houston INC’ contribute almost 16% of total revenue for 2022. So we decide to create a LSTM model by using different parameter below for this client. We see that the performance is improving by a lot.</a:t>
            </a:r>
            <a:endParaRPr sz="860"/>
          </a:p>
        </p:txBody>
      </p:sp>
      <p:pic>
        <p:nvPicPr>
          <p:cNvPr id="408" name="Google Shape;408;p27"/>
          <p:cNvPicPr preferRelativeResize="0"/>
          <p:nvPr/>
        </p:nvPicPr>
        <p:blipFill>
          <a:blip r:embed="rId4">
            <a:alphaModFix/>
          </a:blip>
          <a:stretch>
            <a:fillRect/>
          </a:stretch>
        </p:blipFill>
        <p:spPr>
          <a:xfrm>
            <a:off x="338678" y="2381625"/>
            <a:ext cx="3912424" cy="2511200"/>
          </a:xfrm>
          <a:prstGeom prst="rect">
            <a:avLst/>
          </a:prstGeom>
          <a:noFill/>
          <a:ln>
            <a:noFill/>
          </a:ln>
        </p:spPr>
      </p:pic>
      <p:pic>
        <p:nvPicPr>
          <p:cNvPr id="409" name="Google Shape;409;p27"/>
          <p:cNvPicPr preferRelativeResize="0"/>
          <p:nvPr/>
        </p:nvPicPr>
        <p:blipFill>
          <a:blip r:embed="rId5">
            <a:alphaModFix/>
          </a:blip>
          <a:stretch>
            <a:fillRect/>
          </a:stretch>
        </p:blipFill>
        <p:spPr>
          <a:xfrm>
            <a:off x="4553975" y="1255100"/>
            <a:ext cx="3985100" cy="3526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8"/>
          <p:cNvSpPr txBox="1"/>
          <p:nvPr>
            <p:ph type="ctrTitle"/>
          </p:nvPr>
        </p:nvSpPr>
        <p:spPr>
          <a:xfrm>
            <a:off x="368625" y="-509825"/>
            <a:ext cx="64770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600"/>
              <a:t>Clients between 6 months to 12 months(Validation: 3 months)</a:t>
            </a:r>
            <a:endParaRPr sz="1600"/>
          </a:p>
        </p:txBody>
      </p:sp>
      <p:sp>
        <p:nvSpPr>
          <p:cNvPr id="415" name="Google Shape;415;p28"/>
          <p:cNvSpPr txBox="1"/>
          <p:nvPr>
            <p:ph idx="1" type="subTitle"/>
          </p:nvPr>
        </p:nvSpPr>
        <p:spPr>
          <a:xfrm>
            <a:off x="451055" y="623700"/>
            <a:ext cx="8177700" cy="1491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770"/>
              <a:buNone/>
            </a:pPr>
            <a:r>
              <a:rPr lang="en" sz="1275"/>
              <a:t>Benchmark model: naive model(using last month to predict)</a:t>
            </a:r>
            <a:endParaRPr sz="1275"/>
          </a:p>
          <a:p>
            <a:pPr indent="0" lvl="0" marL="0" rtl="0" algn="l">
              <a:lnSpc>
                <a:spcPct val="80000"/>
              </a:lnSpc>
              <a:spcBef>
                <a:spcPts val="0"/>
              </a:spcBef>
              <a:spcAft>
                <a:spcPts val="0"/>
              </a:spcAft>
              <a:buSzPts val="770"/>
              <a:buNone/>
            </a:pPr>
            <a:r>
              <a:t/>
            </a:r>
            <a:endParaRPr sz="1275"/>
          </a:p>
          <a:p>
            <a:pPr indent="0" lvl="0" marL="0" rtl="0" algn="l">
              <a:lnSpc>
                <a:spcPct val="80000"/>
              </a:lnSpc>
              <a:spcBef>
                <a:spcPts val="0"/>
              </a:spcBef>
              <a:spcAft>
                <a:spcPts val="0"/>
              </a:spcAft>
              <a:buSzPts val="770"/>
              <a:buNone/>
            </a:pPr>
            <a:r>
              <a:rPr b="1" lang="en" sz="1275" u="sng"/>
              <a:t>SARIMA: </a:t>
            </a:r>
            <a:endParaRPr b="1" sz="1275" u="sng"/>
          </a:p>
          <a:p>
            <a:pPr indent="0" lvl="0" marL="0" rtl="0" algn="l">
              <a:lnSpc>
                <a:spcPct val="80000"/>
              </a:lnSpc>
              <a:spcBef>
                <a:spcPts val="0"/>
              </a:spcBef>
              <a:spcAft>
                <a:spcPts val="0"/>
              </a:spcAft>
              <a:buSzPts val="770"/>
              <a:buNone/>
            </a:pPr>
            <a:r>
              <a:t/>
            </a:r>
            <a:endParaRPr sz="1275"/>
          </a:p>
          <a:p>
            <a:pPr indent="0" lvl="0" marL="0" rtl="0" algn="l">
              <a:lnSpc>
                <a:spcPct val="80000"/>
              </a:lnSpc>
              <a:spcBef>
                <a:spcPts val="0"/>
              </a:spcBef>
              <a:spcAft>
                <a:spcPts val="0"/>
              </a:spcAft>
              <a:buSzPts val="770"/>
              <a:buNone/>
            </a:pPr>
            <a:r>
              <a:rPr lang="en" sz="1275"/>
              <a:t>1) We create some feature based on the monthly data for exogenous variables. We drop shipping column as at the time of prediction we do not know the total shipping of the month.</a:t>
            </a:r>
            <a:endParaRPr sz="1275"/>
          </a:p>
          <a:p>
            <a:pPr indent="0" lvl="0" marL="0" rtl="0" algn="l">
              <a:lnSpc>
                <a:spcPct val="80000"/>
              </a:lnSpc>
              <a:spcBef>
                <a:spcPts val="0"/>
              </a:spcBef>
              <a:spcAft>
                <a:spcPts val="0"/>
              </a:spcAft>
              <a:buSzPts val="770"/>
              <a:buNone/>
            </a:pPr>
            <a:r>
              <a:t/>
            </a:r>
            <a:endParaRPr sz="1275"/>
          </a:p>
          <a:p>
            <a:pPr indent="0" lvl="0" marL="0" rtl="0" algn="l">
              <a:lnSpc>
                <a:spcPct val="80000"/>
              </a:lnSpc>
              <a:spcBef>
                <a:spcPts val="0"/>
              </a:spcBef>
              <a:spcAft>
                <a:spcPts val="0"/>
              </a:spcAft>
              <a:buSzPts val="770"/>
              <a:buNone/>
            </a:pPr>
            <a:r>
              <a:rPr lang="en" sz="1275"/>
              <a:t>2) We use auto_arima to get the best order and seasonal_order for SARIMAX model. Here we assume the seasonal parameter is 1(yearly). </a:t>
            </a:r>
            <a:endParaRPr sz="1275"/>
          </a:p>
          <a:p>
            <a:pPr indent="0" lvl="0" marL="0" rtl="0" algn="l">
              <a:lnSpc>
                <a:spcPct val="80000"/>
              </a:lnSpc>
              <a:spcBef>
                <a:spcPts val="0"/>
              </a:spcBef>
              <a:spcAft>
                <a:spcPts val="0"/>
              </a:spcAft>
              <a:buSzPts val="770"/>
              <a:buNone/>
            </a:pPr>
            <a:r>
              <a:t/>
            </a:r>
            <a:endParaRPr sz="1240"/>
          </a:p>
          <a:p>
            <a:pPr indent="0" lvl="0" marL="0" rtl="0" algn="l">
              <a:lnSpc>
                <a:spcPct val="80000"/>
              </a:lnSpc>
              <a:spcBef>
                <a:spcPts val="0"/>
              </a:spcBef>
              <a:spcAft>
                <a:spcPts val="0"/>
              </a:spcAft>
              <a:buSzPts val="770"/>
              <a:buNone/>
            </a:pPr>
            <a:r>
              <a:t/>
            </a:r>
            <a:endParaRPr sz="1240"/>
          </a:p>
          <a:p>
            <a:pPr indent="0" lvl="0" marL="0" rtl="0" algn="l">
              <a:lnSpc>
                <a:spcPct val="80000"/>
              </a:lnSpc>
              <a:spcBef>
                <a:spcPts val="0"/>
              </a:spcBef>
              <a:spcAft>
                <a:spcPts val="0"/>
              </a:spcAft>
              <a:buSzPts val="770"/>
              <a:buNone/>
            </a:pPr>
            <a:r>
              <a:t/>
            </a:r>
            <a:endParaRPr sz="1240"/>
          </a:p>
        </p:txBody>
      </p:sp>
      <p:pic>
        <p:nvPicPr>
          <p:cNvPr id="416" name="Google Shape;416;p28"/>
          <p:cNvPicPr preferRelativeResize="0"/>
          <p:nvPr/>
        </p:nvPicPr>
        <p:blipFill>
          <a:blip r:embed="rId3">
            <a:alphaModFix/>
          </a:blip>
          <a:stretch>
            <a:fillRect/>
          </a:stretch>
        </p:blipFill>
        <p:spPr>
          <a:xfrm>
            <a:off x="6242925" y="2705800"/>
            <a:ext cx="2385874" cy="831950"/>
          </a:xfrm>
          <a:prstGeom prst="rect">
            <a:avLst/>
          </a:prstGeom>
          <a:noFill/>
          <a:ln>
            <a:noFill/>
          </a:ln>
        </p:spPr>
      </p:pic>
      <p:pic>
        <p:nvPicPr>
          <p:cNvPr id="417" name="Google Shape;417;p28"/>
          <p:cNvPicPr preferRelativeResize="0"/>
          <p:nvPr/>
        </p:nvPicPr>
        <p:blipFill>
          <a:blip r:embed="rId4">
            <a:alphaModFix/>
          </a:blip>
          <a:stretch>
            <a:fillRect/>
          </a:stretch>
        </p:blipFill>
        <p:spPr>
          <a:xfrm>
            <a:off x="481000" y="2218488"/>
            <a:ext cx="5312224" cy="337225"/>
          </a:xfrm>
          <a:prstGeom prst="rect">
            <a:avLst/>
          </a:prstGeom>
          <a:noFill/>
          <a:ln>
            <a:noFill/>
          </a:ln>
        </p:spPr>
      </p:pic>
      <p:pic>
        <p:nvPicPr>
          <p:cNvPr id="418" name="Google Shape;418;p28"/>
          <p:cNvPicPr preferRelativeResize="0"/>
          <p:nvPr/>
        </p:nvPicPr>
        <p:blipFill>
          <a:blip r:embed="rId5">
            <a:alphaModFix/>
          </a:blip>
          <a:stretch>
            <a:fillRect/>
          </a:stretch>
        </p:blipFill>
        <p:spPr>
          <a:xfrm>
            <a:off x="481000" y="2630100"/>
            <a:ext cx="2320434" cy="2418901"/>
          </a:xfrm>
          <a:prstGeom prst="rect">
            <a:avLst/>
          </a:prstGeom>
          <a:noFill/>
          <a:ln>
            <a:noFill/>
          </a:ln>
        </p:spPr>
      </p:pic>
      <p:pic>
        <p:nvPicPr>
          <p:cNvPr id="419" name="Google Shape;419;p28"/>
          <p:cNvPicPr preferRelativeResize="0"/>
          <p:nvPr/>
        </p:nvPicPr>
        <p:blipFill>
          <a:blip r:embed="rId6">
            <a:alphaModFix/>
          </a:blip>
          <a:stretch>
            <a:fillRect/>
          </a:stretch>
        </p:blipFill>
        <p:spPr>
          <a:xfrm>
            <a:off x="3049174" y="2630100"/>
            <a:ext cx="2478311" cy="241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9"/>
          <p:cNvSpPr txBox="1"/>
          <p:nvPr>
            <p:ph idx="1" type="subTitle"/>
          </p:nvPr>
        </p:nvSpPr>
        <p:spPr>
          <a:xfrm>
            <a:off x="216225" y="249900"/>
            <a:ext cx="4668000" cy="3352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605"/>
              <a:buNone/>
            </a:pPr>
            <a:r>
              <a:rPr b="1" lang="en" u="sng"/>
              <a:t>LSTM(Long short-term memory)</a:t>
            </a:r>
            <a:endParaRPr b="1" u="sng"/>
          </a:p>
          <a:p>
            <a:pPr indent="0" lvl="0" marL="0" rtl="0" algn="l">
              <a:lnSpc>
                <a:spcPct val="90000"/>
              </a:lnSpc>
              <a:spcBef>
                <a:spcPts val="0"/>
              </a:spcBef>
              <a:spcAft>
                <a:spcPts val="0"/>
              </a:spcAft>
              <a:buSzPts val="605"/>
              <a:buNone/>
            </a:pPr>
            <a:r>
              <a:t/>
            </a:r>
            <a:endParaRPr sz="1060"/>
          </a:p>
          <a:p>
            <a:pPr indent="0" lvl="0" marL="0" rtl="0" algn="l">
              <a:lnSpc>
                <a:spcPct val="90000"/>
              </a:lnSpc>
              <a:spcBef>
                <a:spcPts val="0"/>
              </a:spcBef>
              <a:spcAft>
                <a:spcPts val="0"/>
              </a:spcAft>
              <a:buSzPts val="605"/>
              <a:buNone/>
            </a:pPr>
            <a:r>
              <a:rPr lang="en" sz="1100"/>
              <a:t>1) Use MinMaxScaler to scale monthly revenue to 0 to 1 for each client.</a:t>
            </a:r>
            <a:endParaRPr sz="1100"/>
          </a:p>
          <a:p>
            <a:pPr indent="0" lvl="0" marL="0" rtl="0" algn="l">
              <a:lnSpc>
                <a:spcPct val="90000"/>
              </a:lnSpc>
              <a:spcBef>
                <a:spcPts val="0"/>
              </a:spcBef>
              <a:spcAft>
                <a:spcPts val="0"/>
              </a:spcAft>
              <a:buSzPts val="605"/>
              <a:buNone/>
            </a:pPr>
            <a:r>
              <a:t/>
            </a:r>
            <a:endParaRPr sz="1100"/>
          </a:p>
          <a:p>
            <a:pPr indent="0" lvl="0" marL="0" rtl="0" algn="l">
              <a:lnSpc>
                <a:spcPct val="90000"/>
              </a:lnSpc>
              <a:spcBef>
                <a:spcPts val="0"/>
              </a:spcBef>
              <a:spcAft>
                <a:spcPts val="0"/>
              </a:spcAft>
              <a:buSzPts val="605"/>
              <a:buNone/>
            </a:pPr>
            <a:r>
              <a:rPr lang="en" sz="1100"/>
              <a:t>2) We have between 6 months and 12 months data so we have 6 to 12 data points, meaning that we have at least over 3 data points in our training data for each client after </a:t>
            </a:r>
            <a:r>
              <a:rPr lang="en" sz="1100"/>
              <a:t>subtract the testing data</a:t>
            </a:r>
            <a:r>
              <a:rPr lang="en" sz="1100"/>
              <a:t>. We decide to use look back window as 3. So we look back 3 data points and create 3 features for each data point, as here t4 will have t1 to t3 as features.</a:t>
            </a:r>
            <a:endParaRPr sz="1100"/>
          </a:p>
          <a:p>
            <a:pPr indent="0" lvl="0" marL="0" rtl="0" algn="l">
              <a:lnSpc>
                <a:spcPct val="90000"/>
              </a:lnSpc>
              <a:spcBef>
                <a:spcPts val="0"/>
              </a:spcBef>
              <a:spcAft>
                <a:spcPts val="0"/>
              </a:spcAft>
              <a:buSzPts val="605"/>
              <a:buNone/>
            </a:pPr>
            <a:r>
              <a:t/>
            </a:r>
            <a:endParaRPr sz="1100"/>
          </a:p>
          <a:p>
            <a:pPr indent="0" lvl="0" marL="0" rtl="0" algn="l">
              <a:lnSpc>
                <a:spcPct val="90000"/>
              </a:lnSpc>
              <a:spcBef>
                <a:spcPts val="0"/>
              </a:spcBef>
              <a:spcAft>
                <a:spcPts val="0"/>
              </a:spcAft>
              <a:buSzPts val="605"/>
              <a:buNone/>
            </a:pPr>
            <a:r>
              <a:rPr lang="en" sz="1100"/>
              <a:t>3) We keep the same parameter for client between 6 months and 12 months as for client over 12 months as later we will be using all </a:t>
            </a:r>
            <a:r>
              <a:rPr lang="en" sz="1100"/>
              <a:t>available data points for forecasting.</a:t>
            </a:r>
            <a:r>
              <a:rPr lang="en" sz="1100"/>
              <a:t> </a:t>
            </a:r>
            <a:endParaRPr sz="1100"/>
          </a:p>
          <a:p>
            <a:pPr indent="0" lvl="0" marL="0" rtl="0" algn="l">
              <a:lnSpc>
                <a:spcPct val="90000"/>
              </a:lnSpc>
              <a:spcBef>
                <a:spcPts val="0"/>
              </a:spcBef>
              <a:spcAft>
                <a:spcPts val="0"/>
              </a:spcAft>
              <a:buSzPts val="605"/>
              <a:buNone/>
            </a:pPr>
            <a:r>
              <a:t/>
            </a:r>
            <a:endParaRPr sz="1060"/>
          </a:p>
          <a:p>
            <a:pPr indent="0" lvl="0" marL="0" rtl="0" algn="l">
              <a:lnSpc>
                <a:spcPct val="90000"/>
              </a:lnSpc>
              <a:spcBef>
                <a:spcPts val="0"/>
              </a:spcBef>
              <a:spcAft>
                <a:spcPts val="0"/>
              </a:spcAft>
              <a:buSzPts val="605"/>
              <a:buNone/>
            </a:pPr>
            <a:r>
              <a:t/>
            </a:r>
            <a:endParaRPr sz="1060"/>
          </a:p>
        </p:txBody>
      </p:sp>
      <p:pic>
        <p:nvPicPr>
          <p:cNvPr id="425" name="Google Shape;425;p29"/>
          <p:cNvPicPr preferRelativeResize="0"/>
          <p:nvPr/>
        </p:nvPicPr>
        <p:blipFill>
          <a:blip r:embed="rId3">
            <a:alphaModFix/>
          </a:blip>
          <a:stretch>
            <a:fillRect/>
          </a:stretch>
        </p:blipFill>
        <p:spPr>
          <a:xfrm>
            <a:off x="5038538" y="402300"/>
            <a:ext cx="2331128" cy="514875"/>
          </a:xfrm>
          <a:prstGeom prst="rect">
            <a:avLst/>
          </a:prstGeom>
          <a:noFill/>
          <a:ln>
            <a:noFill/>
          </a:ln>
        </p:spPr>
      </p:pic>
      <p:sp>
        <p:nvSpPr>
          <p:cNvPr id="426" name="Google Shape;426;p29"/>
          <p:cNvSpPr/>
          <p:nvPr/>
        </p:nvSpPr>
        <p:spPr>
          <a:xfrm>
            <a:off x="50275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a:t>
            </a:r>
            <a:endParaRPr/>
          </a:p>
        </p:txBody>
      </p:sp>
      <p:sp>
        <p:nvSpPr>
          <p:cNvPr id="427" name="Google Shape;427;p29"/>
          <p:cNvSpPr/>
          <p:nvPr/>
        </p:nvSpPr>
        <p:spPr>
          <a:xfrm>
            <a:off x="54368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p:txBody>
      </p:sp>
      <p:sp>
        <p:nvSpPr>
          <p:cNvPr id="428" name="Google Shape;428;p29"/>
          <p:cNvSpPr/>
          <p:nvPr/>
        </p:nvSpPr>
        <p:spPr>
          <a:xfrm>
            <a:off x="58461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t3</a:t>
            </a:r>
            <a:endParaRPr/>
          </a:p>
        </p:txBody>
      </p:sp>
      <p:sp>
        <p:nvSpPr>
          <p:cNvPr id="429" name="Google Shape;429;p29"/>
          <p:cNvSpPr/>
          <p:nvPr/>
        </p:nvSpPr>
        <p:spPr>
          <a:xfrm>
            <a:off x="6842800" y="1016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t4</a:t>
            </a:r>
            <a:endParaRPr/>
          </a:p>
        </p:txBody>
      </p:sp>
      <p:cxnSp>
        <p:nvCxnSpPr>
          <p:cNvPr id="430" name="Google Shape;430;p29"/>
          <p:cNvCxnSpPr>
            <a:endCxn id="429" idx="1"/>
          </p:cNvCxnSpPr>
          <p:nvPr/>
        </p:nvCxnSpPr>
        <p:spPr>
          <a:xfrm flipH="1" rot="10800000">
            <a:off x="6212200" y="1149625"/>
            <a:ext cx="630600" cy="9000"/>
          </a:xfrm>
          <a:prstGeom prst="straightConnector1">
            <a:avLst/>
          </a:prstGeom>
          <a:noFill/>
          <a:ln cap="flat" cmpd="sng" w="9525">
            <a:solidFill>
              <a:schemeClr val="dk2"/>
            </a:solidFill>
            <a:prstDash val="solid"/>
            <a:round/>
            <a:headEnd len="med" w="med" type="none"/>
            <a:tailEnd len="med" w="med" type="triangle"/>
          </a:ln>
        </p:spPr>
      </p:cxnSp>
      <p:sp>
        <p:nvSpPr>
          <p:cNvPr id="431" name="Google Shape;431;p29"/>
          <p:cNvSpPr/>
          <p:nvPr/>
        </p:nvSpPr>
        <p:spPr>
          <a:xfrm>
            <a:off x="50558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p:txBody>
      </p:sp>
      <p:sp>
        <p:nvSpPr>
          <p:cNvPr id="432" name="Google Shape;432;p29"/>
          <p:cNvSpPr/>
          <p:nvPr/>
        </p:nvSpPr>
        <p:spPr>
          <a:xfrm>
            <a:off x="54651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t3</a:t>
            </a:r>
            <a:endParaRPr/>
          </a:p>
        </p:txBody>
      </p:sp>
      <p:sp>
        <p:nvSpPr>
          <p:cNvPr id="433" name="Google Shape;433;p29"/>
          <p:cNvSpPr/>
          <p:nvPr/>
        </p:nvSpPr>
        <p:spPr>
          <a:xfrm>
            <a:off x="58744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t4</a:t>
            </a:r>
            <a:endParaRPr/>
          </a:p>
        </p:txBody>
      </p:sp>
      <p:sp>
        <p:nvSpPr>
          <p:cNvPr id="434" name="Google Shape;434;p29"/>
          <p:cNvSpPr/>
          <p:nvPr/>
        </p:nvSpPr>
        <p:spPr>
          <a:xfrm>
            <a:off x="6842800" y="1397725"/>
            <a:ext cx="336000" cy="2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t5</a:t>
            </a:r>
            <a:endParaRPr/>
          </a:p>
        </p:txBody>
      </p:sp>
      <p:cxnSp>
        <p:nvCxnSpPr>
          <p:cNvPr id="435" name="Google Shape;435;p29"/>
          <p:cNvCxnSpPr>
            <a:endCxn id="434" idx="1"/>
          </p:cNvCxnSpPr>
          <p:nvPr/>
        </p:nvCxnSpPr>
        <p:spPr>
          <a:xfrm flipH="1" rot="10800000">
            <a:off x="6212200" y="1530625"/>
            <a:ext cx="630600" cy="9000"/>
          </a:xfrm>
          <a:prstGeom prst="straightConnector1">
            <a:avLst/>
          </a:prstGeom>
          <a:noFill/>
          <a:ln cap="flat" cmpd="sng" w="9525">
            <a:solidFill>
              <a:schemeClr val="dk2"/>
            </a:solidFill>
            <a:prstDash val="solid"/>
            <a:round/>
            <a:headEnd len="med" w="med" type="none"/>
            <a:tailEnd len="med" w="med" type="triangle"/>
          </a:ln>
        </p:spPr>
      </p:cxnSp>
      <p:pic>
        <p:nvPicPr>
          <p:cNvPr id="436" name="Google Shape;436;p29"/>
          <p:cNvPicPr preferRelativeResize="0"/>
          <p:nvPr/>
        </p:nvPicPr>
        <p:blipFill>
          <a:blip r:embed="rId4">
            <a:alphaModFix/>
          </a:blip>
          <a:stretch>
            <a:fillRect/>
          </a:stretch>
        </p:blipFill>
        <p:spPr>
          <a:xfrm>
            <a:off x="5135876" y="1838988"/>
            <a:ext cx="3860650" cy="1626425"/>
          </a:xfrm>
          <a:prstGeom prst="rect">
            <a:avLst/>
          </a:prstGeom>
          <a:noFill/>
          <a:ln>
            <a:noFill/>
          </a:ln>
        </p:spPr>
      </p:pic>
      <p:pic>
        <p:nvPicPr>
          <p:cNvPr id="437" name="Google Shape;437;p29"/>
          <p:cNvPicPr preferRelativeResize="0"/>
          <p:nvPr/>
        </p:nvPicPr>
        <p:blipFill>
          <a:blip r:embed="rId5">
            <a:alphaModFix/>
          </a:blip>
          <a:stretch>
            <a:fillRect/>
          </a:stretch>
        </p:blipFill>
        <p:spPr>
          <a:xfrm>
            <a:off x="5135875" y="3593175"/>
            <a:ext cx="2809825" cy="161925"/>
          </a:xfrm>
          <a:prstGeom prst="rect">
            <a:avLst/>
          </a:prstGeom>
          <a:noFill/>
          <a:ln>
            <a:noFill/>
          </a:ln>
        </p:spPr>
      </p:pic>
      <p:pic>
        <p:nvPicPr>
          <p:cNvPr id="438" name="Google Shape;438;p29"/>
          <p:cNvPicPr preferRelativeResize="0"/>
          <p:nvPr/>
        </p:nvPicPr>
        <p:blipFill rotWithShape="1">
          <a:blip r:embed="rId6">
            <a:alphaModFix/>
          </a:blip>
          <a:srcRect b="0" l="-2770" r="2769" t="0"/>
          <a:stretch/>
        </p:blipFill>
        <p:spPr>
          <a:xfrm>
            <a:off x="11475" y="2698500"/>
            <a:ext cx="2521591" cy="2163776"/>
          </a:xfrm>
          <a:prstGeom prst="rect">
            <a:avLst/>
          </a:prstGeom>
          <a:noFill/>
          <a:ln>
            <a:noFill/>
          </a:ln>
        </p:spPr>
      </p:pic>
      <p:pic>
        <p:nvPicPr>
          <p:cNvPr id="439" name="Google Shape;439;p29"/>
          <p:cNvPicPr preferRelativeResize="0"/>
          <p:nvPr/>
        </p:nvPicPr>
        <p:blipFill rotWithShape="1">
          <a:blip r:embed="rId7">
            <a:alphaModFix/>
          </a:blip>
          <a:srcRect b="0" l="3306" r="0" t="0"/>
          <a:stretch/>
        </p:blipFill>
        <p:spPr>
          <a:xfrm>
            <a:off x="2573675" y="2698500"/>
            <a:ext cx="2453815" cy="2163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0"/>
          <p:cNvSpPr txBox="1"/>
          <p:nvPr>
            <p:ph idx="1" type="subTitle"/>
          </p:nvPr>
        </p:nvSpPr>
        <p:spPr>
          <a:xfrm>
            <a:off x="387550" y="2013675"/>
            <a:ext cx="2973900" cy="2315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605"/>
              <a:buNone/>
            </a:pPr>
            <a:r>
              <a:rPr b="1" lang="en" sz="2100"/>
              <a:t>Model selection: </a:t>
            </a:r>
            <a:endParaRPr b="1" sz="2100"/>
          </a:p>
          <a:p>
            <a:pPr indent="0" lvl="0" marL="0" rtl="0" algn="l">
              <a:lnSpc>
                <a:spcPct val="90000"/>
              </a:lnSpc>
              <a:spcBef>
                <a:spcPts val="0"/>
              </a:spcBef>
              <a:spcAft>
                <a:spcPts val="0"/>
              </a:spcAft>
              <a:buSzPts val="605"/>
              <a:buNone/>
            </a:pPr>
            <a:r>
              <a:rPr b="1" lang="en" sz="1900"/>
              <a:t>Compare model performance by using MAPE </a:t>
            </a:r>
            <a:endParaRPr b="1" sz="1900"/>
          </a:p>
          <a:p>
            <a:pPr indent="0" lvl="0" marL="0" rtl="0" algn="l">
              <a:lnSpc>
                <a:spcPct val="90000"/>
              </a:lnSpc>
              <a:spcBef>
                <a:spcPts val="0"/>
              </a:spcBef>
              <a:spcAft>
                <a:spcPts val="0"/>
              </a:spcAft>
              <a:buSzPts val="605"/>
              <a:buNone/>
            </a:pPr>
            <a:r>
              <a:t/>
            </a:r>
            <a:endParaRPr sz="1360"/>
          </a:p>
          <a:p>
            <a:pPr indent="0" lvl="0" marL="0" rtl="0" algn="l">
              <a:lnSpc>
                <a:spcPct val="90000"/>
              </a:lnSpc>
              <a:spcBef>
                <a:spcPts val="0"/>
              </a:spcBef>
              <a:spcAft>
                <a:spcPts val="0"/>
              </a:spcAft>
              <a:buSzPts val="605"/>
              <a:buNone/>
            </a:pPr>
            <a:r>
              <a:t/>
            </a:r>
            <a:endParaRPr sz="1400"/>
          </a:p>
          <a:p>
            <a:pPr indent="0" lvl="0" marL="0" rtl="0" algn="l">
              <a:lnSpc>
                <a:spcPct val="90000"/>
              </a:lnSpc>
              <a:spcBef>
                <a:spcPts val="0"/>
              </a:spcBef>
              <a:spcAft>
                <a:spcPts val="0"/>
              </a:spcAft>
              <a:buSzPts val="605"/>
              <a:buNone/>
            </a:pPr>
            <a:r>
              <a:t/>
            </a:r>
            <a:endParaRPr sz="1360"/>
          </a:p>
          <a:p>
            <a:pPr indent="0" lvl="0" marL="0" rtl="0" algn="l">
              <a:lnSpc>
                <a:spcPct val="90000"/>
              </a:lnSpc>
              <a:spcBef>
                <a:spcPts val="0"/>
              </a:spcBef>
              <a:spcAft>
                <a:spcPts val="0"/>
              </a:spcAft>
              <a:buSzPts val="605"/>
              <a:buNone/>
            </a:pPr>
            <a:r>
              <a:t/>
            </a:r>
            <a:endParaRPr sz="1360"/>
          </a:p>
        </p:txBody>
      </p:sp>
      <p:pic>
        <p:nvPicPr>
          <p:cNvPr id="445" name="Google Shape;445;p30"/>
          <p:cNvPicPr preferRelativeResize="0"/>
          <p:nvPr/>
        </p:nvPicPr>
        <p:blipFill>
          <a:blip r:embed="rId3">
            <a:alphaModFix/>
          </a:blip>
          <a:stretch>
            <a:fillRect/>
          </a:stretch>
        </p:blipFill>
        <p:spPr>
          <a:xfrm>
            <a:off x="3485800" y="1356275"/>
            <a:ext cx="5136274" cy="2998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1"/>
          <p:cNvSpPr txBox="1"/>
          <p:nvPr>
            <p:ph type="ctrTitle"/>
          </p:nvPr>
        </p:nvSpPr>
        <p:spPr>
          <a:xfrm>
            <a:off x="368625" y="-205025"/>
            <a:ext cx="64770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t>Clients less than 6 months</a:t>
            </a:r>
            <a:endParaRPr sz="2000"/>
          </a:p>
        </p:txBody>
      </p:sp>
      <p:sp>
        <p:nvSpPr>
          <p:cNvPr id="451" name="Google Shape;451;p31"/>
          <p:cNvSpPr txBox="1"/>
          <p:nvPr>
            <p:ph idx="1" type="subTitle"/>
          </p:nvPr>
        </p:nvSpPr>
        <p:spPr>
          <a:xfrm>
            <a:off x="368613" y="935975"/>
            <a:ext cx="5954400" cy="14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50"/>
              <a:t>Not enough data points, use naive model(use most recent month to predict)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824000" y="10804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284" name="Google Shape;284;p14"/>
          <p:cNvSpPr txBox="1"/>
          <p:nvPr>
            <p:ph idx="1" type="subTitle"/>
          </p:nvPr>
        </p:nvSpPr>
        <p:spPr>
          <a:xfrm>
            <a:off x="274350" y="2518125"/>
            <a:ext cx="4255500" cy="1132800"/>
          </a:xfrm>
          <a:prstGeom prst="rect">
            <a:avLst/>
          </a:prstGeom>
        </p:spPr>
        <p:txBody>
          <a:bodyPr anchorCtr="0" anchor="t" bIns="91425" lIns="91425" spcFirstLastPara="1" rIns="91425" wrap="square" tIns="91425">
            <a:normAutofit fontScale="92500" lnSpcReduction="20000"/>
          </a:bodyPr>
          <a:lstStyle/>
          <a:p>
            <a:pPr indent="-322580" lvl="0" marL="457200" rtl="0" algn="l">
              <a:spcBef>
                <a:spcPts val="0"/>
              </a:spcBef>
              <a:spcAft>
                <a:spcPts val="0"/>
              </a:spcAft>
              <a:buSzPct val="100000"/>
              <a:buChar char="-"/>
            </a:pPr>
            <a:r>
              <a:rPr lang="en"/>
              <a:t>Data Preprocessing</a:t>
            </a:r>
            <a:endParaRPr/>
          </a:p>
          <a:p>
            <a:pPr indent="-322580" lvl="0" marL="457200" rtl="0" algn="l">
              <a:spcBef>
                <a:spcPts val="0"/>
              </a:spcBef>
              <a:spcAft>
                <a:spcPts val="0"/>
              </a:spcAft>
              <a:buSzPct val="100000"/>
              <a:buChar char="-"/>
            </a:pPr>
            <a:r>
              <a:rPr lang="en"/>
              <a:t>Modeling and model selection</a:t>
            </a:r>
            <a:endParaRPr/>
          </a:p>
          <a:p>
            <a:pPr indent="-322580" lvl="0" marL="457200" rtl="0" algn="l">
              <a:spcBef>
                <a:spcPts val="0"/>
              </a:spcBef>
              <a:spcAft>
                <a:spcPts val="0"/>
              </a:spcAft>
              <a:buSzPct val="100000"/>
              <a:buChar char="-"/>
            </a:pPr>
            <a:r>
              <a:rPr lang="en"/>
              <a:t>Forecasting</a:t>
            </a:r>
            <a:endParaRPr/>
          </a:p>
          <a:p>
            <a:pPr indent="-322580" lvl="0" marL="457200" rtl="0" algn="l">
              <a:spcBef>
                <a:spcPts val="0"/>
              </a:spcBef>
              <a:spcAft>
                <a:spcPts val="0"/>
              </a:spcAft>
              <a:buSzPct val="100000"/>
              <a:buChar char="-"/>
            </a:pPr>
            <a:r>
              <a:rPr lang="en"/>
              <a:t>Clustering Analysis</a:t>
            </a:r>
            <a:endParaRPr/>
          </a:p>
          <a:p>
            <a:pPr indent="-322580" lvl="0" marL="457200" rtl="0" algn="l">
              <a:spcBef>
                <a:spcPts val="0"/>
              </a:spcBef>
              <a:spcAft>
                <a:spcPts val="0"/>
              </a:spcAft>
              <a:buSzPct val="100000"/>
              <a:buChar char="-"/>
            </a:pPr>
            <a:r>
              <a:rPr lang="en"/>
              <a:t>Business Insights</a:t>
            </a:r>
            <a:endParaRPr/>
          </a:p>
        </p:txBody>
      </p:sp>
      <p:pic>
        <p:nvPicPr>
          <p:cNvPr id="285" name="Google Shape;285;p14"/>
          <p:cNvPicPr preferRelativeResize="0"/>
          <p:nvPr/>
        </p:nvPicPr>
        <p:blipFill>
          <a:blip r:embed="rId3">
            <a:alphaModFix/>
          </a:blip>
          <a:stretch>
            <a:fillRect/>
          </a:stretch>
        </p:blipFill>
        <p:spPr>
          <a:xfrm>
            <a:off x="3587550" y="578525"/>
            <a:ext cx="5372952" cy="40241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2"/>
          <p:cNvSpPr txBox="1"/>
          <p:nvPr>
            <p:ph type="ctrTitle"/>
          </p:nvPr>
        </p:nvSpPr>
        <p:spPr>
          <a:xfrm>
            <a:off x="794125" y="-133016"/>
            <a:ext cx="6611400" cy="318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300"/>
              <a:t>Forecasting</a:t>
            </a:r>
            <a:endParaRPr sz="2300"/>
          </a:p>
          <a:p>
            <a:pPr indent="0" lvl="0" marL="0" rtl="0" algn="l">
              <a:spcBef>
                <a:spcPts val="0"/>
              </a:spcBef>
              <a:spcAft>
                <a:spcPts val="0"/>
              </a:spcAft>
              <a:buNone/>
            </a:pPr>
            <a:r>
              <a:t/>
            </a:r>
            <a:endParaRPr sz="2300"/>
          </a:p>
          <a:p>
            <a:pPr indent="-311150" lvl="0" marL="457200" rtl="0" algn="l">
              <a:spcBef>
                <a:spcPts val="0"/>
              </a:spcBef>
              <a:spcAft>
                <a:spcPts val="0"/>
              </a:spcAft>
              <a:buSzPts val="1300"/>
              <a:buAutoNum type="arabicParenR"/>
            </a:pPr>
            <a:r>
              <a:rPr b="0" lang="en" sz="1300"/>
              <a:t>Use all data set available for forecasting</a:t>
            </a:r>
            <a:endParaRPr b="0" sz="1300"/>
          </a:p>
          <a:p>
            <a:pPr indent="-311150" lvl="0" marL="457200" rtl="0" algn="l">
              <a:spcBef>
                <a:spcPts val="0"/>
              </a:spcBef>
              <a:spcAft>
                <a:spcPts val="0"/>
              </a:spcAft>
              <a:buSzPts val="1300"/>
              <a:buAutoNum type="arabicParenR"/>
            </a:pPr>
            <a:r>
              <a:rPr b="0" lang="en" sz="1300"/>
              <a:t>Based on previous modeling, we separate clients into different lists for different models(SARIMA, LSTM, NAIVE). </a:t>
            </a:r>
            <a:endParaRPr b="0" sz="1300"/>
          </a:p>
          <a:p>
            <a:pPr indent="-311150" lvl="0" marL="457200" rtl="0" algn="l">
              <a:spcBef>
                <a:spcPts val="0"/>
              </a:spcBef>
              <a:spcAft>
                <a:spcPts val="0"/>
              </a:spcAft>
              <a:buSzPts val="1300"/>
              <a:buAutoNum type="arabicParenR"/>
            </a:pPr>
            <a:r>
              <a:rPr b="0" lang="en" sz="1300"/>
              <a:t>Special treatment: </a:t>
            </a:r>
            <a:r>
              <a:rPr b="0" lang="en" sz="1300">
                <a:latin typeface="Nunito"/>
                <a:ea typeface="Nunito"/>
                <a:cs typeface="Nunito"/>
                <a:sym typeface="Nunito"/>
              </a:rPr>
              <a:t>‘John Houston INC’</a:t>
            </a:r>
            <a:endParaRPr b="0" sz="1300">
              <a:latin typeface="Nunito"/>
              <a:ea typeface="Nunito"/>
              <a:cs typeface="Nunito"/>
              <a:sym typeface="Nunito"/>
            </a:endParaRPr>
          </a:p>
          <a:p>
            <a:pPr indent="-311150" lvl="0" marL="457200" rtl="0" algn="l">
              <a:spcBef>
                <a:spcPts val="0"/>
              </a:spcBef>
              <a:spcAft>
                <a:spcPts val="0"/>
              </a:spcAft>
              <a:buSzPts val="1300"/>
              <a:buAutoNum type="arabicParenR"/>
            </a:pPr>
            <a:r>
              <a:rPr b="0" lang="en" sz="1300"/>
              <a:t>However, after examination there are some clients that performed poorly with all three models. So for these clients, we are using prophet outcome for forecasting.</a:t>
            </a:r>
            <a:endParaRPr b="0" sz="1300"/>
          </a:p>
        </p:txBody>
      </p:sp>
      <p:pic>
        <p:nvPicPr>
          <p:cNvPr id="457" name="Google Shape;457;p32"/>
          <p:cNvPicPr preferRelativeResize="0"/>
          <p:nvPr/>
        </p:nvPicPr>
        <p:blipFill>
          <a:blip r:embed="rId3">
            <a:alphaModFix/>
          </a:blip>
          <a:stretch>
            <a:fillRect/>
          </a:stretch>
        </p:blipFill>
        <p:spPr>
          <a:xfrm>
            <a:off x="5323025" y="2742825"/>
            <a:ext cx="2059300" cy="1520250"/>
          </a:xfrm>
          <a:prstGeom prst="rect">
            <a:avLst/>
          </a:prstGeom>
          <a:noFill/>
          <a:ln>
            <a:noFill/>
          </a:ln>
        </p:spPr>
      </p:pic>
      <p:pic>
        <p:nvPicPr>
          <p:cNvPr id="458" name="Google Shape;458;p32"/>
          <p:cNvPicPr preferRelativeResize="0"/>
          <p:nvPr/>
        </p:nvPicPr>
        <p:blipFill rotWithShape="1">
          <a:blip r:embed="rId4">
            <a:alphaModFix/>
          </a:blip>
          <a:srcRect b="0" l="0" r="0" t="16506"/>
          <a:stretch/>
        </p:blipFill>
        <p:spPr>
          <a:xfrm>
            <a:off x="848450" y="2742825"/>
            <a:ext cx="3908894" cy="1520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3"/>
          <p:cNvSpPr txBox="1"/>
          <p:nvPr>
            <p:ph type="ctrTitle"/>
          </p:nvPr>
        </p:nvSpPr>
        <p:spPr>
          <a:xfrm>
            <a:off x="861325" y="53600"/>
            <a:ext cx="66339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t>Create Dataframe for cluster analysis</a:t>
            </a:r>
            <a:endParaRPr sz="2000"/>
          </a:p>
        </p:txBody>
      </p:sp>
      <p:sp>
        <p:nvSpPr>
          <p:cNvPr id="464" name="Google Shape;464;p33"/>
          <p:cNvSpPr txBox="1"/>
          <p:nvPr>
            <p:ph idx="1" type="subTitle"/>
          </p:nvPr>
        </p:nvSpPr>
        <p:spPr>
          <a:xfrm>
            <a:off x="824000" y="1500700"/>
            <a:ext cx="5521500" cy="35085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Explaination:</a:t>
            </a:r>
            <a:endParaRPr/>
          </a:p>
          <a:p>
            <a:pPr indent="0" lvl="0" marL="0" rtl="0" algn="l">
              <a:spcBef>
                <a:spcPts val="0"/>
              </a:spcBef>
              <a:spcAft>
                <a:spcPts val="0"/>
              </a:spcAft>
              <a:buNone/>
            </a:pPr>
            <a:r>
              <a:rPr lang="en"/>
              <a:t>index: Client name;</a:t>
            </a:r>
            <a:endParaRPr/>
          </a:p>
          <a:p>
            <a:pPr indent="0" lvl="0" marL="0" rtl="0" algn="l">
              <a:spcBef>
                <a:spcPts val="0"/>
              </a:spcBef>
              <a:spcAft>
                <a:spcPts val="0"/>
              </a:spcAft>
              <a:buNone/>
            </a:pPr>
            <a:r>
              <a:rPr lang="en"/>
              <a:t>Column: </a:t>
            </a:r>
            <a:endParaRPr/>
          </a:p>
          <a:p>
            <a:pPr indent="0" lvl="0" marL="0" rtl="0" algn="l">
              <a:spcBef>
                <a:spcPts val="0"/>
              </a:spcBef>
              <a:spcAft>
                <a:spcPts val="0"/>
              </a:spcAft>
              <a:buNone/>
            </a:pPr>
            <a:r>
              <a:rPr lang="en"/>
              <a:t>'sector': Client category</a:t>
            </a:r>
            <a:endParaRPr/>
          </a:p>
          <a:p>
            <a:pPr indent="0" lvl="0" marL="0" rtl="0" algn="l">
              <a:spcBef>
                <a:spcPts val="0"/>
              </a:spcBef>
              <a:spcAft>
                <a:spcPts val="0"/>
              </a:spcAft>
              <a:buNone/>
            </a:pPr>
            <a:r>
              <a:rPr lang="en"/>
              <a:t>'to_now_day': first day in business to 2022-06-30</a:t>
            </a:r>
            <a:endParaRPr/>
          </a:p>
          <a:p>
            <a:pPr indent="0" lvl="0" marL="0" rtl="0" algn="l">
              <a:spcBef>
                <a:spcPts val="0"/>
              </a:spcBef>
              <a:spcAft>
                <a:spcPts val="0"/>
              </a:spcAft>
              <a:buNone/>
            </a:pPr>
            <a:r>
              <a:rPr lang="en"/>
              <a:t>'firstToLast_day': first day in business to last day in business(usually should match to_now-day)</a:t>
            </a:r>
            <a:endParaRPr/>
          </a:p>
          <a:p>
            <a:pPr indent="0" lvl="0" marL="0" rtl="0" algn="l">
              <a:spcBef>
                <a:spcPts val="0"/>
              </a:spcBef>
              <a:spcAft>
                <a:spcPts val="0"/>
              </a:spcAft>
              <a:buNone/>
            </a:pPr>
            <a:r>
              <a:rPr lang="en"/>
              <a:t>'con_zero_day': consecutive days that have no shippping</a:t>
            </a:r>
            <a:endParaRPr/>
          </a:p>
          <a:p>
            <a:pPr indent="0" lvl="0" marL="0" rtl="0" algn="l">
              <a:spcBef>
                <a:spcPts val="0"/>
              </a:spcBef>
              <a:spcAft>
                <a:spcPts val="0"/>
              </a:spcAft>
              <a:buNone/>
            </a:pPr>
            <a:r>
              <a:rPr lang="en"/>
              <a:t>'con_shipping_day': consecutive days that have shippping</a:t>
            </a:r>
            <a:endParaRPr/>
          </a:p>
          <a:p>
            <a:pPr indent="0" lvl="0" marL="0" rtl="0" algn="l">
              <a:spcBef>
                <a:spcPts val="0"/>
              </a:spcBef>
              <a:spcAft>
                <a:spcPts val="0"/>
              </a:spcAft>
              <a:buNone/>
            </a:pPr>
            <a:r>
              <a:rPr lang="en"/>
              <a:t>'max_day_shipping': max shipping in a day</a:t>
            </a:r>
            <a:endParaRPr/>
          </a:p>
          <a:p>
            <a:pPr indent="0" lvl="0" marL="0" rtl="0" algn="l">
              <a:spcBef>
                <a:spcPts val="0"/>
              </a:spcBef>
              <a:spcAft>
                <a:spcPts val="0"/>
              </a:spcAft>
              <a:buNone/>
            </a:pPr>
            <a:r>
              <a:rPr lang="en"/>
              <a:t>'max_month_shipping': max shipping in a month</a:t>
            </a:r>
            <a:endParaRPr/>
          </a:p>
          <a:p>
            <a:pPr indent="0" lvl="0" marL="0" rtl="0" algn="l">
              <a:spcBef>
                <a:spcPts val="0"/>
              </a:spcBef>
              <a:spcAft>
                <a:spcPts val="0"/>
              </a:spcAft>
              <a:buNone/>
            </a:pPr>
            <a:r>
              <a:rPr lang="en"/>
              <a:t>'ave_shipping_weekday': average shipping during weekday(including 0 shipping day)</a:t>
            </a:r>
            <a:endParaRPr/>
          </a:p>
          <a:p>
            <a:pPr indent="0" lvl="0" marL="0" rtl="0" algn="l">
              <a:spcBef>
                <a:spcPts val="0"/>
              </a:spcBef>
              <a:spcAft>
                <a:spcPts val="0"/>
              </a:spcAft>
              <a:buNone/>
            </a:pPr>
            <a:r>
              <a:rPr lang="en"/>
              <a:t>'ave_shipping_weekend': average shipping at weekend(including 0 shipping day)</a:t>
            </a:r>
            <a:endParaRPr/>
          </a:p>
          <a:p>
            <a:pPr indent="0" lvl="0" marL="0" rtl="0" algn="l">
              <a:spcBef>
                <a:spcPts val="0"/>
              </a:spcBef>
              <a:spcAft>
                <a:spcPts val="0"/>
              </a:spcAft>
              <a:buNone/>
            </a:pPr>
            <a:r>
              <a:rPr lang="en"/>
              <a:t>'abs_ave_shipping_weekday': average shipping during weekday(not including 0 shipping day)</a:t>
            </a:r>
            <a:endParaRPr/>
          </a:p>
          <a:p>
            <a:pPr indent="0" lvl="0" marL="0" rtl="0" algn="l">
              <a:spcBef>
                <a:spcPts val="0"/>
              </a:spcBef>
              <a:spcAft>
                <a:spcPts val="0"/>
              </a:spcAft>
              <a:buNone/>
            </a:pPr>
            <a:r>
              <a:rPr lang="en"/>
              <a:t>'abs_ave_shipping_weekend': average shipping at weekend(not including 0 shipping day)</a:t>
            </a:r>
            <a:endParaRPr/>
          </a:p>
          <a:p>
            <a:pPr indent="0" lvl="0" marL="0" rtl="0" algn="l">
              <a:spcBef>
                <a:spcPts val="0"/>
              </a:spcBef>
              <a:spcAft>
                <a:spcPts val="0"/>
              </a:spcAft>
              <a:buNone/>
            </a:pPr>
            <a:r>
              <a:rPr lang="en"/>
              <a:t>'max_day_revenue': max revenue in a day</a:t>
            </a:r>
            <a:endParaRPr/>
          </a:p>
          <a:p>
            <a:pPr indent="0" lvl="0" marL="0" rtl="0" algn="l">
              <a:spcBef>
                <a:spcPts val="0"/>
              </a:spcBef>
              <a:spcAft>
                <a:spcPts val="0"/>
              </a:spcAft>
              <a:buNone/>
            </a:pPr>
            <a:r>
              <a:rPr lang="en"/>
              <a:t>'max_month_revenue': max revenue in a month</a:t>
            </a:r>
            <a:endParaRPr/>
          </a:p>
          <a:p>
            <a:pPr indent="0" lvl="0" marL="0" rtl="0" algn="l">
              <a:spcBef>
                <a:spcPts val="0"/>
              </a:spcBef>
              <a:spcAft>
                <a:spcPts val="0"/>
              </a:spcAft>
              <a:buNone/>
            </a:pPr>
            <a:r>
              <a:rPr lang="en"/>
              <a:t>'ave_revenue_weekday': average revenue during weekday(including 0 shipping day)</a:t>
            </a:r>
            <a:endParaRPr/>
          </a:p>
          <a:p>
            <a:pPr indent="0" lvl="0" marL="0" rtl="0" algn="l">
              <a:spcBef>
                <a:spcPts val="0"/>
              </a:spcBef>
              <a:spcAft>
                <a:spcPts val="0"/>
              </a:spcAft>
              <a:buNone/>
            </a:pPr>
            <a:r>
              <a:rPr lang="en"/>
              <a:t>'ave_revenue_weekend': average revenue at weekend(including 0 shipping day)</a:t>
            </a:r>
            <a:endParaRPr/>
          </a:p>
          <a:p>
            <a:pPr indent="0" lvl="0" marL="0" rtl="0" algn="l">
              <a:spcBef>
                <a:spcPts val="0"/>
              </a:spcBef>
              <a:spcAft>
                <a:spcPts val="0"/>
              </a:spcAft>
              <a:buNone/>
            </a:pPr>
            <a:r>
              <a:rPr lang="en"/>
              <a:t>'abs_ave_revenue_weekday': average revenue during weekday(not including 0 shipping day)</a:t>
            </a:r>
            <a:endParaRPr/>
          </a:p>
          <a:p>
            <a:pPr indent="0" lvl="0" marL="0" rtl="0" algn="l">
              <a:spcBef>
                <a:spcPts val="0"/>
              </a:spcBef>
              <a:spcAft>
                <a:spcPts val="0"/>
              </a:spcAft>
              <a:buNone/>
            </a:pPr>
            <a:r>
              <a:rPr lang="en"/>
              <a:t>'abs_ave_revenue_weekend': average revenue during weekday(not including 0 shipping day)</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70" name="Google Shape;470;p34"/>
          <p:cNvPicPr preferRelativeResize="0"/>
          <p:nvPr/>
        </p:nvPicPr>
        <p:blipFill>
          <a:blip r:embed="rId3">
            <a:alphaModFix/>
          </a:blip>
          <a:stretch>
            <a:fillRect/>
          </a:stretch>
        </p:blipFill>
        <p:spPr>
          <a:xfrm>
            <a:off x="733075" y="332950"/>
            <a:ext cx="7529351" cy="450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5"/>
          <p:cNvSpPr txBox="1"/>
          <p:nvPr>
            <p:ph type="ctrTitle"/>
          </p:nvPr>
        </p:nvSpPr>
        <p:spPr>
          <a:xfrm>
            <a:off x="824000" y="11566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Clustering</a:t>
            </a:r>
            <a:endParaRPr/>
          </a:p>
          <a:p>
            <a:pPr indent="0" lvl="0" marL="0" rtl="0" algn="l">
              <a:spcBef>
                <a:spcPts val="0"/>
              </a:spcBef>
              <a:spcAft>
                <a:spcPts val="0"/>
              </a:spcAft>
              <a:buNone/>
            </a:pPr>
            <a:r>
              <a:t/>
            </a:r>
            <a:endParaRPr/>
          </a:p>
        </p:txBody>
      </p:sp>
      <p:sp>
        <p:nvSpPr>
          <p:cNvPr id="476" name="Google Shape;476;p35"/>
          <p:cNvSpPr txBox="1"/>
          <p:nvPr>
            <p:ph idx="1" type="subTitle"/>
          </p:nvPr>
        </p:nvSpPr>
        <p:spPr>
          <a:xfrm>
            <a:off x="824000" y="2489850"/>
            <a:ext cx="4255500" cy="1299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Encode Categorical Variable</a:t>
            </a:r>
            <a:endParaRPr/>
          </a:p>
          <a:p>
            <a:pPr indent="-330200" lvl="0" marL="457200" rtl="0" algn="l">
              <a:spcBef>
                <a:spcPts val="0"/>
              </a:spcBef>
              <a:spcAft>
                <a:spcPts val="0"/>
              </a:spcAft>
              <a:buSzPts val="1600"/>
              <a:buChar char="-"/>
            </a:pPr>
            <a:r>
              <a:rPr lang="en"/>
              <a:t>Mix-Max Scaling</a:t>
            </a:r>
            <a:endParaRPr/>
          </a:p>
          <a:p>
            <a:pPr indent="-330200" lvl="0" marL="457200" rtl="0" algn="l">
              <a:spcBef>
                <a:spcPts val="0"/>
              </a:spcBef>
              <a:spcAft>
                <a:spcPts val="0"/>
              </a:spcAft>
              <a:buSzPts val="1600"/>
              <a:buChar char="-"/>
            </a:pPr>
            <a:r>
              <a:rPr lang="en"/>
              <a:t>Elbow Method</a:t>
            </a:r>
            <a:endParaRPr/>
          </a:p>
          <a:p>
            <a:pPr indent="-330200" lvl="0" marL="457200" rtl="0" algn="l">
              <a:spcBef>
                <a:spcPts val="0"/>
              </a:spcBef>
              <a:spcAft>
                <a:spcPts val="0"/>
              </a:spcAft>
              <a:buSzPts val="1600"/>
              <a:buChar char="-"/>
            </a:pPr>
            <a:r>
              <a:rPr lang="en"/>
              <a:t>KMeans Clustering</a:t>
            </a:r>
            <a:endParaRPr/>
          </a:p>
        </p:txBody>
      </p:sp>
      <p:pic>
        <p:nvPicPr>
          <p:cNvPr id="477" name="Google Shape;477;p35"/>
          <p:cNvPicPr preferRelativeResize="0"/>
          <p:nvPr/>
        </p:nvPicPr>
        <p:blipFill>
          <a:blip r:embed="rId3">
            <a:alphaModFix/>
          </a:blip>
          <a:stretch>
            <a:fillRect/>
          </a:stretch>
        </p:blipFill>
        <p:spPr>
          <a:xfrm>
            <a:off x="4560375" y="201475"/>
            <a:ext cx="3445150" cy="2507200"/>
          </a:xfrm>
          <a:prstGeom prst="rect">
            <a:avLst/>
          </a:prstGeom>
          <a:noFill/>
          <a:ln>
            <a:noFill/>
          </a:ln>
        </p:spPr>
      </p:pic>
      <p:pic>
        <p:nvPicPr>
          <p:cNvPr id="478" name="Google Shape;478;p35"/>
          <p:cNvPicPr preferRelativeResize="0"/>
          <p:nvPr/>
        </p:nvPicPr>
        <p:blipFill>
          <a:blip r:embed="rId4">
            <a:alphaModFix/>
          </a:blip>
          <a:stretch>
            <a:fillRect/>
          </a:stretch>
        </p:blipFill>
        <p:spPr>
          <a:xfrm>
            <a:off x="4748019" y="2708675"/>
            <a:ext cx="3069856" cy="2210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6"/>
          <p:cNvSpPr txBox="1"/>
          <p:nvPr>
            <p:ph type="ctrTitle"/>
          </p:nvPr>
        </p:nvSpPr>
        <p:spPr>
          <a:xfrm>
            <a:off x="372825" y="37198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Two </a:t>
            </a:r>
            <a:r>
              <a:rPr lang="en"/>
              <a:t>Clusters: Cluster 0</a:t>
            </a:r>
            <a:endParaRPr/>
          </a:p>
        </p:txBody>
      </p:sp>
      <p:sp>
        <p:nvSpPr>
          <p:cNvPr id="484" name="Google Shape;484;p36"/>
          <p:cNvSpPr txBox="1"/>
          <p:nvPr>
            <p:ph idx="1" type="subTitle"/>
          </p:nvPr>
        </p:nvSpPr>
        <p:spPr>
          <a:xfrm>
            <a:off x="158525" y="1949500"/>
            <a:ext cx="4255500" cy="21708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t/>
            </a:r>
            <a:endParaRPr/>
          </a:p>
          <a:p>
            <a:pPr indent="-322580" lvl="0" marL="457200" rtl="0" algn="l">
              <a:spcBef>
                <a:spcPts val="0"/>
              </a:spcBef>
              <a:spcAft>
                <a:spcPts val="0"/>
              </a:spcAft>
              <a:buSzPct val="100000"/>
              <a:buChar char="-"/>
            </a:pPr>
            <a:r>
              <a:rPr lang="en"/>
              <a:t>Longer time period between first and last shipment</a:t>
            </a:r>
            <a:endParaRPr/>
          </a:p>
          <a:p>
            <a:pPr indent="-322580" lvl="0" marL="457200" rtl="0" algn="l">
              <a:spcBef>
                <a:spcPts val="0"/>
              </a:spcBef>
              <a:spcAft>
                <a:spcPts val="0"/>
              </a:spcAft>
              <a:buSzPct val="100000"/>
              <a:buChar char="-"/>
            </a:pPr>
            <a:r>
              <a:rPr lang="en"/>
              <a:t>More consistent shipping patterns with fewer consecutive days without shipping</a:t>
            </a:r>
            <a:endParaRPr/>
          </a:p>
          <a:p>
            <a:pPr indent="-322580" lvl="0" marL="457200" rtl="0" algn="l">
              <a:spcBef>
                <a:spcPts val="0"/>
              </a:spcBef>
              <a:spcAft>
                <a:spcPts val="0"/>
              </a:spcAft>
              <a:buSzPct val="100000"/>
              <a:buChar char="-"/>
            </a:pPr>
            <a:r>
              <a:rPr lang="en"/>
              <a:t>Higher maximum revenue per day and month, and higher average revenue on weekdays</a:t>
            </a:r>
            <a:endParaRPr/>
          </a:p>
          <a:p>
            <a:pPr indent="-322580" lvl="0" marL="457200" rtl="0" algn="l">
              <a:spcBef>
                <a:spcPts val="0"/>
              </a:spcBef>
              <a:spcAft>
                <a:spcPts val="0"/>
              </a:spcAft>
              <a:buSzPct val="100000"/>
              <a:buChar char="-"/>
            </a:pPr>
            <a:r>
              <a:rPr lang="en"/>
              <a:t>More revenue generated on weekends compared to Cluster 1</a:t>
            </a:r>
            <a:endParaRPr/>
          </a:p>
        </p:txBody>
      </p:sp>
      <p:pic>
        <p:nvPicPr>
          <p:cNvPr id="485" name="Google Shape;485;p36"/>
          <p:cNvPicPr preferRelativeResize="0"/>
          <p:nvPr/>
        </p:nvPicPr>
        <p:blipFill>
          <a:blip r:embed="rId3">
            <a:alphaModFix/>
          </a:blip>
          <a:stretch>
            <a:fillRect/>
          </a:stretch>
        </p:blipFill>
        <p:spPr>
          <a:xfrm>
            <a:off x="7267625" y="188900"/>
            <a:ext cx="1574225" cy="4765690"/>
          </a:xfrm>
          <a:prstGeom prst="rect">
            <a:avLst/>
          </a:prstGeom>
          <a:noFill/>
          <a:ln>
            <a:noFill/>
          </a:ln>
        </p:spPr>
      </p:pic>
      <p:pic>
        <p:nvPicPr>
          <p:cNvPr id="486" name="Google Shape;486;p36"/>
          <p:cNvPicPr preferRelativeResize="0"/>
          <p:nvPr/>
        </p:nvPicPr>
        <p:blipFill>
          <a:blip r:embed="rId4">
            <a:alphaModFix/>
          </a:blip>
          <a:stretch>
            <a:fillRect/>
          </a:stretch>
        </p:blipFill>
        <p:spPr>
          <a:xfrm>
            <a:off x="4572000" y="2013225"/>
            <a:ext cx="2462374" cy="22469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7"/>
          <p:cNvSpPr txBox="1"/>
          <p:nvPr>
            <p:ph type="ctrTitle"/>
          </p:nvPr>
        </p:nvSpPr>
        <p:spPr>
          <a:xfrm>
            <a:off x="372825" y="37198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Two </a:t>
            </a:r>
            <a:r>
              <a:rPr lang="en"/>
              <a:t>Clusters: Cluster 1</a:t>
            </a:r>
            <a:endParaRPr/>
          </a:p>
        </p:txBody>
      </p:sp>
      <p:sp>
        <p:nvSpPr>
          <p:cNvPr id="492" name="Google Shape;492;p37"/>
          <p:cNvSpPr txBox="1"/>
          <p:nvPr>
            <p:ph idx="1" type="subTitle"/>
          </p:nvPr>
        </p:nvSpPr>
        <p:spPr>
          <a:xfrm>
            <a:off x="248750" y="1926925"/>
            <a:ext cx="4323300" cy="1726800"/>
          </a:xfrm>
          <a:prstGeom prst="rect">
            <a:avLst/>
          </a:prstGeom>
        </p:spPr>
        <p:txBody>
          <a:bodyPr anchorCtr="0" anchor="t" bIns="91425" lIns="91425" spcFirstLastPara="1" rIns="91425" wrap="square" tIns="91425">
            <a:noAutofit/>
          </a:bodyPr>
          <a:lstStyle/>
          <a:p>
            <a:pPr indent="-321310" lvl="0" marL="457200" rtl="0" algn="l">
              <a:lnSpc>
                <a:spcPct val="90000"/>
              </a:lnSpc>
              <a:spcBef>
                <a:spcPts val="0"/>
              </a:spcBef>
              <a:spcAft>
                <a:spcPts val="0"/>
              </a:spcAft>
              <a:buSzPts val="1460"/>
              <a:buChar char="-"/>
            </a:pPr>
            <a:r>
              <a:rPr lang="en" sz="1460"/>
              <a:t>Shorter time period between first and last shipment</a:t>
            </a:r>
            <a:endParaRPr sz="1460"/>
          </a:p>
          <a:p>
            <a:pPr indent="-321310" lvl="0" marL="457200" rtl="0" algn="l">
              <a:lnSpc>
                <a:spcPct val="90000"/>
              </a:lnSpc>
              <a:spcBef>
                <a:spcPts val="0"/>
              </a:spcBef>
              <a:spcAft>
                <a:spcPts val="0"/>
              </a:spcAft>
              <a:buSzPts val="1460"/>
              <a:buChar char="-"/>
            </a:pPr>
            <a:r>
              <a:rPr lang="en" sz="1460"/>
              <a:t>More variable shipping patterns with more consecutive days without shipping</a:t>
            </a:r>
            <a:endParaRPr sz="1460"/>
          </a:p>
          <a:p>
            <a:pPr indent="-321310" lvl="0" marL="457200" rtl="0" algn="l">
              <a:lnSpc>
                <a:spcPct val="90000"/>
              </a:lnSpc>
              <a:spcBef>
                <a:spcPts val="0"/>
              </a:spcBef>
              <a:spcAft>
                <a:spcPts val="0"/>
              </a:spcAft>
              <a:buSzPts val="1460"/>
              <a:buChar char="-"/>
            </a:pPr>
            <a:r>
              <a:rPr lang="en" sz="1460"/>
              <a:t>Lower maximum revenue per day and month, and lower average revenue on weekdays</a:t>
            </a:r>
            <a:endParaRPr sz="1460"/>
          </a:p>
          <a:p>
            <a:pPr indent="-321310" lvl="0" marL="457200" rtl="0" algn="l">
              <a:lnSpc>
                <a:spcPct val="90000"/>
              </a:lnSpc>
              <a:spcBef>
                <a:spcPts val="0"/>
              </a:spcBef>
              <a:spcAft>
                <a:spcPts val="0"/>
              </a:spcAft>
              <a:buSzPts val="1460"/>
              <a:buChar char="-"/>
            </a:pPr>
            <a:r>
              <a:rPr lang="en" sz="1460"/>
              <a:t>No revenue generated on weekends</a:t>
            </a:r>
            <a:endParaRPr sz="1460"/>
          </a:p>
        </p:txBody>
      </p:sp>
      <p:pic>
        <p:nvPicPr>
          <p:cNvPr id="493" name="Google Shape;493;p37"/>
          <p:cNvPicPr preferRelativeResize="0"/>
          <p:nvPr/>
        </p:nvPicPr>
        <p:blipFill>
          <a:blip r:embed="rId3">
            <a:alphaModFix/>
          </a:blip>
          <a:stretch>
            <a:fillRect/>
          </a:stretch>
        </p:blipFill>
        <p:spPr>
          <a:xfrm>
            <a:off x="7171975" y="1528150"/>
            <a:ext cx="1574223" cy="1960275"/>
          </a:xfrm>
          <a:prstGeom prst="rect">
            <a:avLst/>
          </a:prstGeom>
          <a:noFill/>
          <a:ln>
            <a:noFill/>
          </a:ln>
        </p:spPr>
      </p:pic>
      <p:pic>
        <p:nvPicPr>
          <p:cNvPr id="494" name="Google Shape;494;p37"/>
          <p:cNvPicPr preferRelativeResize="0"/>
          <p:nvPr/>
        </p:nvPicPr>
        <p:blipFill>
          <a:blip r:embed="rId4">
            <a:alphaModFix/>
          </a:blip>
          <a:stretch>
            <a:fillRect/>
          </a:stretch>
        </p:blipFill>
        <p:spPr>
          <a:xfrm>
            <a:off x="4505156" y="1362875"/>
            <a:ext cx="2506469" cy="229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8"/>
          <p:cNvSpPr txBox="1"/>
          <p:nvPr>
            <p:ph type="ctrTitle"/>
          </p:nvPr>
        </p:nvSpPr>
        <p:spPr>
          <a:xfrm>
            <a:off x="354100" y="215775"/>
            <a:ext cx="31671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PROPHET </a:t>
            </a:r>
            <a:endParaRPr sz="2500"/>
          </a:p>
          <a:p>
            <a:pPr indent="0" lvl="0" marL="0" rtl="0" algn="l">
              <a:spcBef>
                <a:spcPts val="0"/>
              </a:spcBef>
              <a:spcAft>
                <a:spcPts val="0"/>
              </a:spcAft>
              <a:buNone/>
            </a:pPr>
            <a:r>
              <a:rPr lang="en" sz="2500"/>
              <a:t>MODEL: Cluster 0</a:t>
            </a:r>
            <a:endParaRPr sz="2500"/>
          </a:p>
        </p:txBody>
      </p:sp>
      <p:sp>
        <p:nvSpPr>
          <p:cNvPr id="500" name="Google Shape;500;p38"/>
          <p:cNvSpPr txBox="1"/>
          <p:nvPr>
            <p:ph idx="1" type="subTitle"/>
          </p:nvPr>
        </p:nvSpPr>
        <p:spPr>
          <a:xfrm>
            <a:off x="0" y="1707675"/>
            <a:ext cx="3677100" cy="2868300"/>
          </a:xfrm>
          <a:prstGeom prst="rect">
            <a:avLst/>
          </a:prstGeom>
        </p:spPr>
        <p:txBody>
          <a:bodyPr anchorCtr="0" anchor="t" bIns="91425" lIns="91425" spcFirstLastPara="1" rIns="91425" wrap="square" tIns="91425">
            <a:normAutofit fontScale="85000" lnSpcReduction="20000"/>
          </a:bodyPr>
          <a:lstStyle/>
          <a:p>
            <a:pPr indent="-314960" lvl="0" marL="457200" rtl="0" algn="l">
              <a:spcBef>
                <a:spcPts val="0"/>
              </a:spcBef>
              <a:spcAft>
                <a:spcPts val="0"/>
              </a:spcAft>
              <a:buSzPct val="100000"/>
              <a:buChar char="●"/>
            </a:pPr>
            <a:r>
              <a:rPr lang="en"/>
              <a:t>Prophet model achieved a low MAPE of 0.034 for Cluster 0, indicating a good fit for the data</a:t>
            </a:r>
            <a:endParaRPr/>
          </a:p>
          <a:p>
            <a:pPr indent="-314960" lvl="0" marL="457200" rtl="0" algn="l">
              <a:spcBef>
                <a:spcPts val="0"/>
              </a:spcBef>
              <a:spcAft>
                <a:spcPts val="0"/>
              </a:spcAft>
              <a:buSzPct val="100000"/>
              <a:buChar char="●"/>
            </a:pPr>
            <a:r>
              <a:rPr lang="en"/>
              <a:t>Predictions aligned well with actual values and confidence intervals were tight</a:t>
            </a:r>
            <a:endParaRPr/>
          </a:p>
          <a:p>
            <a:pPr indent="-314960" lvl="0" marL="457200" rtl="0" algn="l">
              <a:spcBef>
                <a:spcPts val="0"/>
              </a:spcBef>
              <a:spcAft>
                <a:spcPts val="0"/>
              </a:spcAft>
              <a:buSzPct val="100000"/>
              <a:buChar char="●"/>
            </a:pPr>
            <a:r>
              <a:rPr lang="en"/>
              <a:t>Cluster 0 clients have a strong seasonal pattern in revenue, with a peak in the first quarter</a:t>
            </a:r>
            <a:endParaRPr/>
          </a:p>
          <a:p>
            <a:pPr indent="-314960" lvl="0" marL="457200" rtl="0" algn="l">
              <a:spcBef>
                <a:spcPts val="0"/>
              </a:spcBef>
              <a:spcAft>
                <a:spcPts val="0"/>
              </a:spcAft>
              <a:buSzPct val="100000"/>
              <a:buChar char="●"/>
            </a:pPr>
            <a:r>
              <a:rPr lang="en"/>
              <a:t>Revenue had a steady growth trend, suggesting potential business expansion opportunities</a:t>
            </a:r>
            <a:endParaRPr/>
          </a:p>
          <a:p>
            <a:pPr indent="-314960" lvl="0" marL="457200" rtl="0" algn="l">
              <a:spcBef>
                <a:spcPts val="0"/>
              </a:spcBef>
              <a:spcAft>
                <a:spcPts val="0"/>
              </a:spcAft>
              <a:buSzPct val="100000"/>
              <a:buChar char="●"/>
            </a:pPr>
            <a:r>
              <a:rPr lang="en"/>
              <a:t>Understanding these patterns can help Pitney Bowes to better forecast revenue and plan resources accordingly</a:t>
            </a:r>
            <a:endParaRPr/>
          </a:p>
        </p:txBody>
      </p:sp>
      <p:pic>
        <p:nvPicPr>
          <p:cNvPr id="501" name="Google Shape;501;p38"/>
          <p:cNvPicPr preferRelativeResize="0"/>
          <p:nvPr/>
        </p:nvPicPr>
        <p:blipFill>
          <a:blip r:embed="rId3">
            <a:alphaModFix/>
          </a:blip>
          <a:stretch>
            <a:fillRect/>
          </a:stretch>
        </p:blipFill>
        <p:spPr>
          <a:xfrm>
            <a:off x="3521125" y="3146350"/>
            <a:ext cx="5307000" cy="1744200"/>
          </a:xfrm>
          <a:prstGeom prst="rect">
            <a:avLst/>
          </a:prstGeom>
          <a:noFill/>
          <a:ln>
            <a:noFill/>
          </a:ln>
        </p:spPr>
      </p:pic>
      <p:pic>
        <p:nvPicPr>
          <p:cNvPr id="502" name="Google Shape;502;p38"/>
          <p:cNvPicPr preferRelativeResize="0"/>
          <p:nvPr/>
        </p:nvPicPr>
        <p:blipFill>
          <a:blip r:embed="rId4">
            <a:alphaModFix/>
          </a:blip>
          <a:stretch>
            <a:fillRect/>
          </a:stretch>
        </p:blipFill>
        <p:spPr>
          <a:xfrm>
            <a:off x="3892350" y="527038"/>
            <a:ext cx="3628374" cy="2403775"/>
          </a:xfrm>
          <a:prstGeom prst="rect">
            <a:avLst/>
          </a:prstGeom>
          <a:noFill/>
          <a:ln>
            <a:noFill/>
          </a:ln>
        </p:spPr>
      </p:pic>
      <p:pic>
        <p:nvPicPr>
          <p:cNvPr id="503" name="Google Shape;503;p38"/>
          <p:cNvPicPr preferRelativeResize="0"/>
          <p:nvPr/>
        </p:nvPicPr>
        <p:blipFill>
          <a:blip r:embed="rId5">
            <a:alphaModFix/>
          </a:blip>
          <a:stretch>
            <a:fillRect/>
          </a:stretch>
        </p:blipFill>
        <p:spPr>
          <a:xfrm>
            <a:off x="7735975" y="114262"/>
            <a:ext cx="947507" cy="2868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9"/>
          <p:cNvSpPr txBox="1"/>
          <p:nvPr>
            <p:ph type="ctrTitle"/>
          </p:nvPr>
        </p:nvSpPr>
        <p:spPr>
          <a:xfrm>
            <a:off x="316500" y="2563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800"/>
              <a:t>PROPHET </a:t>
            </a:r>
            <a:endParaRPr sz="2800"/>
          </a:p>
          <a:p>
            <a:pPr indent="0" lvl="0" marL="0" rtl="0" algn="l">
              <a:spcBef>
                <a:spcPts val="0"/>
              </a:spcBef>
              <a:spcAft>
                <a:spcPts val="0"/>
              </a:spcAft>
              <a:buNone/>
            </a:pPr>
            <a:r>
              <a:rPr lang="en" sz="2800"/>
              <a:t>MODEL:Cluster 1</a:t>
            </a:r>
            <a:endParaRPr sz="2800"/>
          </a:p>
        </p:txBody>
      </p:sp>
      <p:sp>
        <p:nvSpPr>
          <p:cNvPr id="509" name="Google Shape;509;p39"/>
          <p:cNvSpPr txBox="1"/>
          <p:nvPr>
            <p:ph idx="1" type="subTitle"/>
          </p:nvPr>
        </p:nvSpPr>
        <p:spPr>
          <a:xfrm>
            <a:off x="-56400" y="1722950"/>
            <a:ext cx="3801300" cy="3220500"/>
          </a:xfrm>
          <a:prstGeom prst="rect">
            <a:avLst/>
          </a:prstGeom>
        </p:spPr>
        <p:txBody>
          <a:bodyPr anchorCtr="0" anchor="t" bIns="91425" lIns="91425" spcFirstLastPara="1" rIns="91425" wrap="square" tIns="91425">
            <a:normAutofit fontScale="85000" lnSpcReduction="20000"/>
          </a:bodyPr>
          <a:lstStyle/>
          <a:p>
            <a:pPr indent="-314960" lvl="0" marL="457200" rtl="0" algn="l">
              <a:spcBef>
                <a:spcPts val="0"/>
              </a:spcBef>
              <a:spcAft>
                <a:spcPts val="0"/>
              </a:spcAft>
              <a:buSzPct val="100000"/>
              <a:buChar char="●"/>
            </a:pPr>
            <a:r>
              <a:rPr lang="en"/>
              <a:t>Prophet MAPE for Cluster 1: 0.485, indicating a lower accuracy compared to Cluster 0</a:t>
            </a:r>
            <a:endParaRPr/>
          </a:p>
          <a:p>
            <a:pPr indent="-314960" lvl="0" marL="457200" rtl="0" algn="l">
              <a:spcBef>
                <a:spcPts val="0"/>
              </a:spcBef>
              <a:spcAft>
                <a:spcPts val="0"/>
              </a:spcAft>
              <a:buSzPct val="100000"/>
              <a:buChar char="●"/>
            </a:pPr>
            <a:r>
              <a:rPr lang="en"/>
              <a:t>Revenue trend shows irregularities and fluctuations, with more unpredictable shipping throughput</a:t>
            </a:r>
            <a:endParaRPr/>
          </a:p>
          <a:p>
            <a:pPr indent="-314960" lvl="0" marL="457200" rtl="0" algn="l">
              <a:spcBef>
                <a:spcPts val="0"/>
              </a:spcBef>
              <a:spcAft>
                <a:spcPts val="0"/>
              </a:spcAft>
              <a:buSzPct val="100000"/>
              <a:buChar char="●"/>
            </a:pPr>
            <a:r>
              <a:rPr lang="en"/>
              <a:t>Yearly graph indicates a more dramatic drop in revenue in the second and fourth quarters, suggesting greater variability in shipping needs for Cluster 1 clients</a:t>
            </a:r>
            <a:endParaRPr/>
          </a:p>
          <a:p>
            <a:pPr indent="-314960" lvl="0" marL="457200" rtl="0" algn="l">
              <a:spcBef>
                <a:spcPts val="0"/>
              </a:spcBef>
              <a:spcAft>
                <a:spcPts val="0"/>
              </a:spcAft>
              <a:buSzPct val="100000"/>
              <a:buChar char="●"/>
            </a:pPr>
            <a:r>
              <a:rPr lang="en"/>
              <a:t>Recommendations include providing more consistent and reliable services for Cluster 0 clients, offering more flexible solutions for Cluster 1 clients, and improving forecasting and planning processes based on insights from the analysis</a:t>
            </a:r>
            <a:endParaRPr/>
          </a:p>
        </p:txBody>
      </p:sp>
      <p:pic>
        <p:nvPicPr>
          <p:cNvPr id="510" name="Google Shape;510;p39"/>
          <p:cNvPicPr preferRelativeResize="0"/>
          <p:nvPr/>
        </p:nvPicPr>
        <p:blipFill>
          <a:blip r:embed="rId3">
            <a:alphaModFix/>
          </a:blip>
          <a:stretch>
            <a:fillRect/>
          </a:stretch>
        </p:blipFill>
        <p:spPr>
          <a:xfrm>
            <a:off x="3644700" y="2873675"/>
            <a:ext cx="5307499" cy="1742750"/>
          </a:xfrm>
          <a:prstGeom prst="rect">
            <a:avLst/>
          </a:prstGeom>
          <a:noFill/>
          <a:ln>
            <a:noFill/>
          </a:ln>
        </p:spPr>
      </p:pic>
      <p:pic>
        <p:nvPicPr>
          <p:cNvPr id="511" name="Google Shape;511;p39"/>
          <p:cNvPicPr preferRelativeResize="0"/>
          <p:nvPr/>
        </p:nvPicPr>
        <p:blipFill>
          <a:blip r:embed="rId4">
            <a:alphaModFix/>
          </a:blip>
          <a:stretch>
            <a:fillRect/>
          </a:stretch>
        </p:blipFill>
        <p:spPr>
          <a:xfrm>
            <a:off x="3940875" y="628275"/>
            <a:ext cx="2962925" cy="1962925"/>
          </a:xfrm>
          <a:prstGeom prst="rect">
            <a:avLst/>
          </a:prstGeom>
          <a:noFill/>
          <a:ln>
            <a:noFill/>
          </a:ln>
        </p:spPr>
      </p:pic>
      <p:pic>
        <p:nvPicPr>
          <p:cNvPr id="512" name="Google Shape;512;p39"/>
          <p:cNvPicPr preferRelativeResize="0"/>
          <p:nvPr/>
        </p:nvPicPr>
        <p:blipFill>
          <a:blip r:embed="rId5">
            <a:alphaModFix/>
          </a:blip>
          <a:stretch>
            <a:fillRect/>
          </a:stretch>
        </p:blipFill>
        <p:spPr>
          <a:xfrm>
            <a:off x="7002825" y="629600"/>
            <a:ext cx="1574223" cy="1960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41"/>
          <p:cNvPicPr preferRelativeResize="0"/>
          <p:nvPr/>
        </p:nvPicPr>
        <p:blipFill>
          <a:blip r:embed="rId3">
            <a:alphaModFix/>
          </a:blip>
          <a:stretch>
            <a:fillRect/>
          </a:stretch>
        </p:blipFill>
        <p:spPr>
          <a:xfrm>
            <a:off x="5266050" y="1757450"/>
            <a:ext cx="2752725" cy="3152775"/>
          </a:xfrm>
          <a:prstGeom prst="rect">
            <a:avLst/>
          </a:prstGeom>
          <a:noFill/>
          <a:ln>
            <a:noFill/>
          </a:ln>
        </p:spPr>
      </p:pic>
      <p:pic>
        <p:nvPicPr>
          <p:cNvPr id="523" name="Google Shape;523;p41"/>
          <p:cNvPicPr preferRelativeResize="0"/>
          <p:nvPr/>
        </p:nvPicPr>
        <p:blipFill>
          <a:blip r:embed="rId4">
            <a:alphaModFix/>
          </a:blip>
          <a:stretch>
            <a:fillRect/>
          </a:stretch>
        </p:blipFill>
        <p:spPr>
          <a:xfrm>
            <a:off x="696300" y="682450"/>
            <a:ext cx="7785301" cy="863075"/>
          </a:xfrm>
          <a:prstGeom prst="rect">
            <a:avLst/>
          </a:prstGeom>
          <a:noFill/>
          <a:ln>
            <a:noFill/>
          </a:ln>
        </p:spPr>
      </p:pic>
      <p:pic>
        <p:nvPicPr>
          <p:cNvPr id="524" name="Google Shape;524;p41"/>
          <p:cNvPicPr preferRelativeResize="0"/>
          <p:nvPr/>
        </p:nvPicPr>
        <p:blipFill>
          <a:blip r:embed="rId5">
            <a:alphaModFix/>
          </a:blip>
          <a:stretch>
            <a:fillRect/>
          </a:stretch>
        </p:blipFill>
        <p:spPr>
          <a:xfrm>
            <a:off x="696300" y="1757450"/>
            <a:ext cx="3720800" cy="236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ctrTitle"/>
          </p:nvPr>
        </p:nvSpPr>
        <p:spPr>
          <a:xfrm>
            <a:off x="1319725" y="1770975"/>
            <a:ext cx="7027200" cy="2130300"/>
          </a:xfrm>
          <a:prstGeom prst="rect">
            <a:avLst/>
          </a:prstGeom>
        </p:spPr>
        <p:txBody>
          <a:bodyPr anchorCtr="0" anchor="ctr" bIns="91425" lIns="91425" spcFirstLastPara="1" rIns="91425" wrap="square" tIns="91425">
            <a:noAutofit/>
          </a:bodyPr>
          <a:lstStyle/>
          <a:p>
            <a:pPr indent="-95250" lvl="0" marL="91440" rtl="0" algn="l">
              <a:lnSpc>
                <a:spcPct val="110000"/>
              </a:lnSpc>
              <a:spcBef>
                <a:spcPts val="0"/>
              </a:spcBef>
              <a:spcAft>
                <a:spcPts val="0"/>
              </a:spcAft>
              <a:buClr>
                <a:schemeClr val="lt1"/>
              </a:buClr>
              <a:buSzPts val="1500"/>
              <a:buFont typeface="Arial"/>
              <a:buChar char="•"/>
            </a:pPr>
            <a:r>
              <a:rPr lang="en" sz="1500">
                <a:latin typeface="Calibri"/>
                <a:ea typeface="Calibri"/>
                <a:cs typeface="Calibri"/>
                <a:sym typeface="Calibri"/>
              </a:rPr>
              <a:t> Pitney Bowes, </a:t>
            </a:r>
            <a:r>
              <a:rPr lang="en" sz="1500">
                <a:latin typeface="Calibri"/>
                <a:ea typeface="Calibri"/>
                <a:cs typeface="Calibri"/>
                <a:sym typeface="Calibri"/>
              </a:rPr>
              <a:t>leader in the Mailing meters space, to better understand their </a:t>
            </a:r>
            <a:r>
              <a:rPr lang="en" sz="1500">
                <a:latin typeface="Calibri"/>
                <a:ea typeface="Calibri"/>
                <a:cs typeface="Calibri"/>
                <a:sym typeface="Calibri"/>
              </a:rPr>
              <a:t>has high scale shipping enterprises who do business with us.</a:t>
            </a:r>
            <a:endParaRPr sz="1500">
              <a:latin typeface="Calibri"/>
              <a:ea typeface="Calibri"/>
              <a:cs typeface="Calibri"/>
              <a:sym typeface="Calibri"/>
            </a:endParaRPr>
          </a:p>
          <a:p>
            <a:pPr indent="0" lvl="0" marL="91440" rtl="0" algn="l">
              <a:lnSpc>
                <a:spcPct val="110000"/>
              </a:lnSpc>
              <a:spcBef>
                <a:spcPts val="0"/>
              </a:spcBef>
              <a:spcAft>
                <a:spcPts val="0"/>
              </a:spcAft>
              <a:buNone/>
            </a:pPr>
            <a:r>
              <a:t/>
            </a:r>
            <a:endParaRPr sz="1500">
              <a:latin typeface="Calibri"/>
              <a:ea typeface="Calibri"/>
              <a:cs typeface="Calibri"/>
              <a:sym typeface="Calibri"/>
            </a:endParaRPr>
          </a:p>
          <a:p>
            <a:pPr indent="-95250" lvl="0" marL="91440" rtl="0" algn="l">
              <a:spcBef>
                <a:spcPts val="0"/>
              </a:spcBef>
              <a:spcAft>
                <a:spcPts val="0"/>
              </a:spcAft>
              <a:buClr>
                <a:schemeClr val="lt1"/>
              </a:buClr>
              <a:buSzPts val="1500"/>
              <a:buFont typeface="Calibri"/>
              <a:buChar char="•"/>
            </a:pPr>
            <a:r>
              <a:rPr lang="en" sz="1500">
                <a:latin typeface="Calibri"/>
                <a:ea typeface="Calibri"/>
                <a:cs typeface="Calibri"/>
                <a:sym typeface="Calibri"/>
              </a:rPr>
              <a:t> U</a:t>
            </a:r>
            <a:r>
              <a:rPr lang="en" sz="1500">
                <a:latin typeface="Calibri"/>
                <a:ea typeface="Calibri"/>
                <a:cs typeface="Calibri"/>
                <a:sym typeface="Calibri"/>
              </a:rPr>
              <a:t>se the data to forecast 6 months revenue for the clients, and generate insights and recommendations based on the results.</a:t>
            </a:r>
            <a:endParaRPr sz="1500">
              <a:latin typeface="Calibri"/>
              <a:ea typeface="Calibri"/>
              <a:cs typeface="Calibri"/>
              <a:sym typeface="Calibri"/>
            </a:endParaRPr>
          </a:p>
          <a:p>
            <a:pPr indent="-95250" lvl="0" marL="91440" rtl="0" algn="l">
              <a:lnSpc>
                <a:spcPct val="110000"/>
              </a:lnSpc>
              <a:spcBef>
                <a:spcPts val="1400"/>
              </a:spcBef>
              <a:spcAft>
                <a:spcPts val="0"/>
              </a:spcAft>
              <a:buClr>
                <a:schemeClr val="lt1"/>
              </a:buClr>
              <a:buSzPts val="1500"/>
              <a:buFont typeface="Arial"/>
              <a:buChar char="•"/>
            </a:pPr>
            <a:r>
              <a:rPr lang="en" sz="1500">
                <a:latin typeface="Calibri"/>
                <a:ea typeface="Calibri"/>
                <a:cs typeface="Calibri"/>
                <a:sym typeface="Calibri"/>
              </a:rPr>
              <a:t> C</a:t>
            </a:r>
            <a:r>
              <a:rPr lang="en" sz="1500">
                <a:latin typeface="Calibri"/>
                <a:ea typeface="Calibri"/>
                <a:cs typeface="Calibri"/>
                <a:sym typeface="Calibri"/>
              </a:rPr>
              <a:t>lients' seasonalities, client segments, and throughput behavior.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p:txBody>
      </p:sp>
      <p:sp>
        <p:nvSpPr>
          <p:cNvPr id="291" name="Google Shape;291;p15"/>
          <p:cNvSpPr txBox="1"/>
          <p:nvPr>
            <p:ph idx="4294967295" type="title"/>
          </p:nvPr>
        </p:nvSpPr>
        <p:spPr>
          <a:xfrm>
            <a:off x="619350" y="369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Problem Statement </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2"/>
          <p:cNvSpPr txBox="1"/>
          <p:nvPr>
            <p:ph idx="1" type="body"/>
          </p:nvPr>
        </p:nvSpPr>
        <p:spPr>
          <a:xfrm>
            <a:off x="360950" y="1291400"/>
            <a:ext cx="3268800" cy="2448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The correlation matrix shows a strong positive correlation between ave_shipping_weekend and con_shipping_day (0.81), as well as between ave_revenue_weekend and con_shipping_day (0.81). </a:t>
            </a:r>
            <a:endParaRPr/>
          </a:p>
          <a:p>
            <a:pPr indent="0" lvl="0" marL="0" rtl="0" algn="l">
              <a:spcBef>
                <a:spcPts val="1200"/>
              </a:spcBef>
              <a:spcAft>
                <a:spcPts val="1200"/>
              </a:spcAft>
              <a:buNone/>
            </a:pPr>
            <a:r>
              <a:rPr lang="en"/>
              <a:t>This indicates that clients who have longer periods of non-zero shipping days (con_shipping_day) tend to have higher average number of shipments and revenue generated on weekends (ave_shipping_weekend and ave_revenue_weekend).</a:t>
            </a:r>
            <a:endParaRPr/>
          </a:p>
        </p:txBody>
      </p:sp>
      <p:pic>
        <p:nvPicPr>
          <p:cNvPr id="530" name="Google Shape;530;p42"/>
          <p:cNvPicPr preferRelativeResize="0"/>
          <p:nvPr/>
        </p:nvPicPr>
        <p:blipFill>
          <a:blip r:embed="rId3">
            <a:alphaModFix/>
          </a:blip>
          <a:stretch>
            <a:fillRect/>
          </a:stretch>
        </p:blipFill>
        <p:spPr>
          <a:xfrm>
            <a:off x="3697436" y="0"/>
            <a:ext cx="4862277"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3"/>
          <p:cNvSpPr txBox="1"/>
          <p:nvPr>
            <p:ph idx="1" type="body"/>
          </p:nvPr>
        </p:nvSpPr>
        <p:spPr>
          <a:xfrm>
            <a:off x="424350" y="3439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a:t>
            </a:r>
            <a:r>
              <a:rPr lang="en"/>
              <a:t>Recommendation:</a:t>
            </a:r>
            <a:endParaRPr/>
          </a:p>
          <a:p>
            <a:pPr indent="0" lvl="0" marL="0" rtl="0" algn="l">
              <a:spcBef>
                <a:spcPts val="1200"/>
              </a:spcBef>
              <a:spcAft>
                <a:spcPts val="0"/>
              </a:spcAft>
              <a:buNone/>
            </a:pPr>
            <a:r>
              <a:rPr lang="en"/>
              <a:t>For Cluster o: As clients in this cluster have a longer history of using our services and consistent shipping throughput, we can focus on building stronger relationships with them through personalized and value-added services to increase their loyalty.</a:t>
            </a:r>
            <a:endParaRPr/>
          </a:p>
          <a:p>
            <a:pPr indent="0" lvl="0" marL="0" rtl="0" algn="l">
              <a:spcBef>
                <a:spcPts val="1200"/>
              </a:spcBef>
              <a:spcAft>
                <a:spcPts val="1200"/>
              </a:spcAft>
              <a:buNone/>
            </a:pPr>
            <a:r>
              <a:rPr lang="en"/>
              <a:t>For Cluster 1: As clients in this cluster have a shorter history of using our services and varying shipping throughput, we can focus on providing more personalized and flexible solutions to meet their changing needs and increase their satisfaction.</a:t>
            </a:r>
            <a:endParaRPr/>
          </a:p>
        </p:txBody>
      </p:sp>
      <p:pic>
        <p:nvPicPr>
          <p:cNvPr id="536" name="Google Shape;536;p43"/>
          <p:cNvPicPr preferRelativeResize="0"/>
          <p:nvPr/>
        </p:nvPicPr>
        <p:blipFill>
          <a:blip r:embed="rId3">
            <a:alphaModFix/>
          </a:blip>
          <a:stretch>
            <a:fillRect/>
          </a:stretch>
        </p:blipFill>
        <p:spPr>
          <a:xfrm>
            <a:off x="378900" y="2472173"/>
            <a:ext cx="4653449" cy="2334900"/>
          </a:xfrm>
          <a:prstGeom prst="rect">
            <a:avLst/>
          </a:prstGeom>
          <a:noFill/>
          <a:ln>
            <a:noFill/>
          </a:ln>
        </p:spPr>
      </p:pic>
      <p:pic>
        <p:nvPicPr>
          <p:cNvPr id="537" name="Google Shape;537;p43"/>
          <p:cNvPicPr preferRelativeResize="0"/>
          <p:nvPr/>
        </p:nvPicPr>
        <p:blipFill>
          <a:blip r:embed="rId4">
            <a:alphaModFix/>
          </a:blip>
          <a:stretch>
            <a:fillRect/>
          </a:stretch>
        </p:blipFill>
        <p:spPr>
          <a:xfrm>
            <a:off x="5238753" y="2332275"/>
            <a:ext cx="3325971" cy="2334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4"/>
          <p:cNvSpPr txBox="1"/>
          <p:nvPr>
            <p:ph idx="1" type="body"/>
          </p:nvPr>
        </p:nvSpPr>
        <p:spPr>
          <a:xfrm>
            <a:off x="480775" y="501825"/>
            <a:ext cx="2824200" cy="4035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Business Recommendation:</a:t>
            </a:r>
            <a:endParaRPr/>
          </a:p>
          <a:p>
            <a:pPr indent="0" lvl="0" marL="0" rtl="0" algn="l">
              <a:spcBef>
                <a:spcPts val="1200"/>
              </a:spcBef>
              <a:spcAft>
                <a:spcPts val="0"/>
              </a:spcAft>
              <a:buNone/>
            </a:pPr>
            <a:r>
              <a:rPr lang="en"/>
              <a:t>1. Offer weekend support services to clients in cluster 0 to increase their satisfaction and loyalty. </a:t>
            </a:r>
            <a:endParaRPr/>
          </a:p>
          <a:p>
            <a:pPr indent="0" lvl="0" marL="0" rtl="0" algn="l">
              <a:spcBef>
                <a:spcPts val="1200"/>
              </a:spcBef>
              <a:spcAft>
                <a:spcPts val="0"/>
              </a:spcAft>
              <a:buNone/>
            </a:pPr>
            <a:r>
              <a:rPr lang="en"/>
              <a:t>2. Offer personalized and value-added services to clients in cluster 0 to increase their loyalty and retention.</a:t>
            </a:r>
            <a:endParaRPr/>
          </a:p>
          <a:p>
            <a:pPr indent="0" lvl="0" marL="0" rtl="0" algn="l">
              <a:spcBef>
                <a:spcPts val="1200"/>
              </a:spcBef>
              <a:spcAft>
                <a:spcPts val="0"/>
              </a:spcAft>
              <a:buNone/>
            </a:pPr>
            <a:r>
              <a:rPr lang="en"/>
              <a:t>3. We can provide more flexible and scalable solutions to clients in cluster 0 to meet their higher shipping demands.</a:t>
            </a:r>
            <a:endParaRPr/>
          </a:p>
          <a:p>
            <a:pPr indent="0" lvl="0" marL="0" rtl="0" algn="l">
              <a:spcBef>
                <a:spcPts val="1200"/>
              </a:spcBef>
              <a:spcAft>
                <a:spcPts val="1200"/>
              </a:spcAft>
              <a:buNone/>
            </a:pPr>
            <a:r>
              <a:rPr lang="en"/>
              <a:t>4. Provide more personalized and premium services to clients in cluster 0 to increase their revenue and satisfaction.</a:t>
            </a:r>
            <a:endParaRPr/>
          </a:p>
        </p:txBody>
      </p:sp>
      <p:pic>
        <p:nvPicPr>
          <p:cNvPr id="543" name="Google Shape;543;p44"/>
          <p:cNvPicPr preferRelativeResize="0"/>
          <p:nvPr/>
        </p:nvPicPr>
        <p:blipFill>
          <a:blip r:embed="rId3">
            <a:alphaModFix/>
          </a:blip>
          <a:stretch>
            <a:fillRect/>
          </a:stretch>
        </p:blipFill>
        <p:spPr>
          <a:xfrm>
            <a:off x="2942878" y="242425"/>
            <a:ext cx="3258234" cy="2352675"/>
          </a:xfrm>
          <a:prstGeom prst="rect">
            <a:avLst/>
          </a:prstGeom>
          <a:noFill/>
          <a:ln>
            <a:noFill/>
          </a:ln>
        </p:spPr>
      </p:pic>
      <p:pic>
        <p:nvPicPr>
          <p:cNvPr id="544" name="Google Shape;544;p44"/>
          <p:cNvPicPr preferRelativeResize="0"/>
          <p:nvPr/>
        </p:nvPicPr>
        <p:blipFill>
          <a:blip r:embed="rId4">
            <a:alphaModFix/>
          </a:blip>
          <a:stretch>
            <a:fillRect/>
          </a:stretch>
        </p:blipFill>
        <p:spPr>
          <a:xfrm>
            <a:off x="6128563" y="2571738"/>
            <a:ext cx="3324225" cy="2352675"/>
          </a:xfrm>
          <a:prstGeom prst="rect">
            <a:avLst/>
          </a:prstGeom>
          <a:noFill/>
          <a:ln>
            <a:noFill/>
          </a:ln>
        </p:spPr>
      </p:pic>
      <p:pic>
        <p:nvPicPr>
          <p:cNvPr id="545" name="Google Shape;545;p44"/>
          <p:cNvPicPr preferRelativeResize="0"/>
          <p:nvPr/>
        </p:nvPicPr>
        <p:blipFill>
          <a:blip r:embed="rId5">
            <a:alphaModFix/>
          </a:blip>
          <a:stretch>
            <a:fillRect/>
          </a:stretch>
        </p:blipFill>
        <p:spPr>
          <a:xfrm>
            <a:off x="5699950" y="242425"/>
            <a:ext cx="3258225" cy="2305965"/>
          </a:xfrm>
          <a:prstGeom prst="rect">
            <a:avLst/>
          </a:prstGeom>
          <a:noFill/>
          <a:ln>
            <a:noFill/>
          </a:ln>
        </p:spPr>
      </p:pic>
      <p:pic>
        <p:nvPicPr>
          <p:cNvPr id="546" name="Google Shape;546;p44"/>
          <p:cNvPicPr preferRelativeResize="0"/>
          <p:nvPr/>
        </p:nvPicPr>
        <p:blipFill>
          <a:blip r:embed="rId6">
            <a:alphaModFix/>
          </a:blip>
          <a:stretch>
            <a:fillRect/>
          </a:stretch>
        </p:blipFill>
        <p:spPr>
          <a:xfrm>
            <a:off x="3567729" y="2571750"/>
            <a:ext cx="2717996" cy="2352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5"/>
          <p:cNvSpPr txBox="1"/>
          <p:nvPr>
            <p:ph idx="1" type="body"/>
          </p:nvPr>
        </p:nvSpPr>
        <p:spPr>
          <a:xfrm>
            <a:off x="367375" y="1438050"/>
            <a:ext cx="3128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Recommendations:</a:t>
            </a:r>
            <a:endParaRPr/>
          </a:p>
          <a:p>
            <a:pPr indent="-311150" lvl="0" marL="457200" rtl="0" algn="l">
              <a:spcBef>
                <a:spcPts val="1200"/>
              </a:spcBef>
              <a:spcAft>
                <a:spcPts val="0"/>
              </a:spcAft>
              <a:buSzPts val="1300"/>
              <a:buChar char="-"/>
            </a:pPr>
            <a:r>
              <a:rPr lang="en"/>
              <a:t>For cluster 0, we can focus on increasing the revenue further by providing more customized solutions to meet their needs. </a:t>
            </a:r>
            <a:endParaRPr/>
          </a:p>
          <a:p>
            <a:pPr indent="-311150" lvl="0" marL="457200" rtl="0" algn="l">
              <a:spcBef>
                <a:spcPts val="0"/>
              </a:spcBef>
              <a:spcAft>
                <a:spcPts val="0"/>
              </a:spcAft>
              <a:buSzPts val="1300"/>
              <a:buChar char="-"/>
            </a:pPr>
            <a:r>
              <a:rPr lang="en"/>
              <a:t>For cluster 1, we can investigate the causes of the volatility in their shipping volume and work on stabilizing it. </a:t>
            </a:r>
            <a:endParaRPr/>
          </a:p>
        </p:txBody>
      </p:sp>
      <p:pic>
        <p:nvPicPr>
          <p:cNvPr id="552" name="Google Shape;552;p45"/>
          <p:cNvPicPr preferRelativeResize="0"/>
          <p:nvPr/>
        </p:nvPicPr>
        <p:blipFill>
          <a:blip r:embed="rId3">
            <a:alphaModFix/>
          </a:blip>
          <a:stretch>
            <a:fillRect/>
          </a:stretch>
        </p:blipFill>
        <p:spPr>
          <a:xfrm>
            <a:off x="3496075" y="173775"/>
            <a:ext cx="5060026" cy="2506375"/>
          </a:xfrm>
          <a:prstGeom prst="rect">
            <a:avLst/>
          </a:prstGeom>
          <a:noFill/>
          <a:ln>
            <a:noFill/>
          </a:ln>
        </p:spPr>
      </p:pic>
      <p:pic>
        <p:nvPicPr>
          <p:cNvPr id="553" name="Google Shape;553;p45"/>
          <p:cNvPicPr preferRelativeResize="0"/>
          <p:nvPr/>
        </p:nvPicPr>
        <p:blipFill>
          <a:blip r:embed="rId4">
            <a:alphaModFix/>
          </a:blip>
          <a:stretch>
            <a:fillRect/>
          </a:stretch>
        </p:blipFill>
        <p:spPr>
          <a:xfrm>
            <a:off x="3582925" y="2680150"/>
            <a:ext cx="4973176" cy="246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ctrTitle"/>
          </p:nvPr>
        </p:nvSpPr>
        <p:spPr>
          <a:xfrm>
            <a:off x="264375" y="-257450"/>
            <a:ext cx="5797500" cy="144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420"/>
              <a:t>DATA UNDERSTANDING, CLEANING, POTENTIAL DATA ERROR</a:t>
            </a:r>
            <a:endParaRPr sz="1420"/>
          </a:p>
        </p:txBody>
      </p:sp>
      <p:pic>
        <p:nvPicPr>
          <p:cNvPr id="297" name="Google Shape;297;p16"/>
          <p:cNvPicPr preferRelativeResize="0"/>
          <p:nvPr/>
        </p:nvPicPr>
        <p:blipFill>
          <a:blip r:embed="rId3">
            <a:alphaModFix/>
          </a:blip>
          <a:stretch>
            <a:fillRect/>
          </a:stretch>
        </p:blipFill>
        <p:spPr>
          <a:xfrm>
            <a:off x="379450" y="2316250"/>
            <a:ext cx="2378400" cy="2068525"/>
          </a:xfrm>
          <a:prstGeom prst="rect">
            <a:avLst/>
          </a:prstGeom>
          <a:noFill/>
          <a:ln>
            <a:noFill/>
          </a:ln>
        </p:spPr>
      </p:pic>
      <p:sp>
        <p:nvSpPr>
          <p:cNvPr id="298" name="Google Shape;298;p16"/>
          <p:cNvSpPr txBox="1"/>
          <p:nvPr>
            <p:ph idx="1" type="subTitle"/>
          </p:nvPr>
        </p:nvSpPr>
        <p:spPr>
          <a:xfrm>
            <a:off x="416775" y="858125"/>
            <a:ext cx="4255500" cy="151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Variable: </a:t>
            </a:r>
            <a:endParaRPr sz="1300"/>
          </a:p>
          <a:p>
            <a:pPr indent="0" lvl="0" marL="0" rtl="0" algn="l">
              <a:spcBef>
                <a:spcPts val="0"/>
              </a:spcBef>
              <a:spcAft>
                <a:spcPts val="0"/>
              </a:spcAft>
              <a:buNone/>
            </a:pPr>
            <a:r>
              <a:rPr lang="en" sz="1300"/>
              <a:t>NAICS_DESC</a:t>
            </a:r>
            <a:endParaRPr sz="1300"/>
          </a:p>
          <a:p>
            <a:pPr indent="0" lvl="0" marL="0" rtl="0" algn="l">
              <a:spcBef>
                <a:spcPts val="0"/>
              </a:spcBef>
              <a:spcAft>
                <a:spcPts val="0"/>
              </a:spcAft>
              <a:buNone/>
            </a:pPr>
            <a:r>
              <a:rPr lang="en" sz="1300"/>
              <a:t>DATE</a:t>
            </a:r>
            <a:endParaRPr sz="1300"/>
          </a:p>
          <a:p>
            <a:pPr indent="0" lvl="0" marL="0" rtl="0" algn="l">
              <a:spcBef>
                <a:spcPts val="0"/>
              </a:spcBef>
              <a:spcAft>
                <a:spcPts val="0"/>
              </a:spcAft>
              <a:buNone/>
            </a:pPr>
            <a:r>
              <a:rPr lang="en" sz="1300"/>
              <a:t>REVENUE</a:t>
            </a:r>
            <a:endParaRPr sz="1300"/>
          </a:p>
          <a:p>
            <a:pPr indent="0" lvl="0" marL="0" rtl="0" algn="l">
              <a:spcBef>
                <a:spcPts val="0"/>
              </a:spcBef>
              <a:spcAft>
                <a:spcPts val="0"/>
              </a:spcAft>
              <a:buNone/>
            </a:pPr>
            <a:r>
              <a:rPr lang="en" sz="1300"/>
              <a:t>anomized_name</a:t>
            </a:r>
            <a:endParaRPr sz="1300"/>
          </a:p>
        </p:txBody>
      </p:sp>
      <p:pic>
        <p:nvPicPr>
          <p:cNvPr id="299" name="Google Shape;299;p16"/>
          <p:cNvPicPr preferRelativeResize="0"/>
          <p:nvPr/>
        </p:nvPicPr>
        <p:blipFill>
          <a:blip r:embed="rId4">
            <a:alphaModFix/>
          </a:blip>
          <a:stretch>
            <a:fillRect/>
          </a:stretch>
        </p:blipFill>
        <p:spPr>
          <a:xfrm>
            <a:off x="6464813" y="2316250"/>
            <a:ext cx="2117926" cy="1886724"/>
          </a:xfrm>
          <a:prstGeom prst="rect">
            <a:avLst/>
          </a:prstGeom>
          <a:noFill/>
          <a:ln>
            <a:noFill/>
          </a:ln>
        </p:spPr>
      </p:pic>
      <p:pic>
        <p:nvPicPr>
          <p:cNvPr id="300" name="Google Shape;300;p16"/>
          <p:cNvPicPr preferRelativeResize="0"/>
          <p:nvPr/>
        </p:nvPicPr>
        <p:blipFill>
          <a:blip r:embed="rId5">
            <a:alphaModFix/>
          </a:blip>
          <a:stretch>
            <a:fillRect/>
          </a:stretch>
        </p:blipFill>
        <p:spPr>
          <a:xfrm>
            <a:off x="1656100" y="901450"/>
            <a:ext cx="2005521" cy="699500"/>
          </a:xfrm>
          <a:prstGeom prst="rect">
            <a:avLst/>
          </a:prstGeom>
          <a:noFill/>
          <a:ln>
            <a:noFill/>
          </a:ln>
        </p:spPr>
      </p:pic>
      <p:pic>
        <p:nvPicPr>
          <p:cNvPr id="301" name="Google Shape;301;p16"/>
          <p:cNvPicPr preferRelativeResize="0"/>
          <p:nvPr/>
        </p:nvPicPr>
        <p:blipFill>
          <a:blip r:embed="rId6">
            <a:alphaModFix/>
          </a:blip>
          <a:stretch>
            <a:fillRect/>
          </a:stretch>
        </p:blipFill>
        <p:spPr>
          <a:xfrm>
            <a:off x="3481624" y="2316250"/>
            <a:ext cx="2473495" cy="2068525"/>
          </a:xfrm>
          <a:prstGeom prst="rect">
            <a:avLst/>
          </a:prstGeom>
          <a:noFill/>
          <a:ln>
            <a:noFill/>
          </a:ln>
        </p:spPr>
      </p:pic>
      <p:sp>
        <p:nvSpPr>
          <p:cNvPr id="302" name="Google Shape;302;p16"/>
          <p:cNvSpPr txBox="1"/>
          <p:nvPr>
            <p:ph idx="1" type="subTitle"/>
          </p:nvPr>
        </p:nvSpPr>
        <p:spPr>
          <a:xfrm>
            <a:off x="3783525" y="781925"/>
            <a:ext cx="2473500" cy="15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After rename and fill Nan with Others:</a:t>
            </a:r>
            <a:endParaRPr sz="1300"/>
          </a:p>
          <a:p>
            <a:pPr indent="0" lvl="0" marL="0" rtl="0" algn="l">
              <a:spcBef>
                <a:spcPts val="0"/>
              </a:spcBef>
              <a:spcAft>
                <a:spcPts val="0"/>
              </a:spcAft>
              <a:buNone/>
            </a:pPr>
            <a:r>
              <a:rPr lang="en" sz="1300"/>
              <a:t>Variable: </a:t>
            </a:r>
            <a:endParaRPr sz="1300"/>
          </a:p>
          <a:p>
            <a:pPr indent="0" lvl="0" marL="0" rtl="0" algn="l">
              <a:spcBef>
                <a:spcPts val="0"/>
              </a:spcBef>
              <a:spcAft>
                <a:spcPts val="0"/>
              </a:spcAft>
              <a:buNone/>
            </a:pPr>
            <a:r>
              <a:rPr lang="en" sz="1300"/>
              <a:t>SECTOR</a:t>
            </a:r>
            <a:endParaRPr sz="1300"/>
          </a:p>
          <a:p>
            <a:pPr indent="0" lvl="0" marL="0" rtl="0" algn="l">
              <a:spcBef>
                <a:spcPts val="0"/>
              </a:spcBef>
              <a:spcAft>
                <a:spcPts val="0"/>
              </a:spcAft>
              <a:buNone/>
            </a:pPr>
            <a:r>
              <a:rPr lang="en" sz="1300"/>
              <a:t>DATE(datetime format)</a:t>
            </a:r>
            <a:endParaRPr sz="1300"/>
          </a:p>
          <a:p>
            <a:pPr indent="0" lvl="0" marL="0" rtl="0" algn="l">
              <a:spcBef>
                <a:spcPts val="0"/>
              </a:spcBef>
              <a:spcAft>
                <a:spcPts val="0"/>
              </a:spcAft>
              <a:buNone/>
            </a:pPr>
            <a:r>
              <a:rPr lang="en" sz="1300"/>
              <a:t>REVENUE</a:t>
            </a:r>
            <a:endParaRPr sz="1300"/>
          </a:p>
          <a:p>
            <a:pPr indent="0" lvl="0" marL="0" rtl="0" algn="l">
              <a:spcBef>
                <a:spcPts val="0"/>
              </a:spcBef>
              <a:spcAft>
                <a:spcPts val="0"/>
              </a:spcAft>
              <a:buNone/>
            </a:pPr>
            <a:r>
              <a:rPr lang="en" sz="1300"/>
              <a:t>CLIENT</a:t>
            </a:r>
            <a:endParaRPr sz="1300"/>
          </a:p>
        </p:txBody>
      </p:sp>
      <p:cxnSp>
        <p:nvCxnSpPr>
          <p:cNvPr id="303" name="Google Shape;303;p16"/>
          <p:cNvCxnSpPr>
            <a:endCxn id="301" idx="1"/>
          </p:cNvCxnSpPr>
          <p:nvPr/>
        </p:nvCxnSpPr>
        <p:spPr>
          <a:xfrm flipH="1" rot="10800000">
            <a:off x="2668924" y="3350513"/>
            <a:ext cx="812700" cy="330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p16"/>
          <p:cNvSpPr txBox="1"/>
          <p:nvPr>
            <p:ph idx="1" type="subTitle"/>
          </p:nvPr>
        </p:nvSpPr>
        <p:spPr>
          <a:xfrm>
            <a:off x="6421825" y="859675"/>
            <a:ext cx="2473500" cy="151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Check if there all the client corresponding to </a:t>
            </a:r>
            <a:r>
              <a:rPr lang="en" sz="1300"/>
              <a:t>only</a:t>
            </a:r>
            <a:r>
              <a:rPr lang="en" sz="1300"/>
              <a:t> one unique Sector</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txBox="1"/>
          <p:nvPr>
            <p:ph type="ctrTitle"/>
          </p:nvPr>
        </p:nvSpPr>
        <p:spPr>
          <a:xfrm>
            <a:off x="324150" y="327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1720"/>
              <a:t>POTENTIAL DATA ERROR</a:t>
            </a:r>
            <a:endParaRPr sz="1720"/>
          </a:p>
          <a:p>
            <a:pPr indent="0" lvl="0" marL="0" rtl="0" algn="l">
              <a:spcBef>
                <a:spcPts val="0"/>
              </a:spcBef>
              <a:spcAft>
                <a:spcPts val="0"/>
              </a:spcAft>
              <a:buNone/>
            </a:pPr>
            <a:r>
              <a:t/>
            </a:r>
            <a:endParaRPr sz="3900"/>
          </a:p>
        </p:txBody>
      </p:sp>
      <p:pic>
        <p:nvPicPr>
          <p:cNvPr id="310" name="Google Shape;310;p17"/>
          <p:cNvPicPr preferRelativeResize="0"/>
          <p:nvPr/>
        </p:nvPicPr>
        <p:blipFill>
          <a:blip r:embed="rId3">
            <a:alphaModFix/>
          </a:blip>
          <a:stretch>
            <a:fillRect/>
          </a:stretch>
        </p:blipFill>
        <p:spPr>
          <a:xfrm>
            <a:off x="368950" y="1410950"/>
            <a:ext cx="4976200" cy="659100"/>
          </a:xfrm>
          <a:prstGeom prst="rect">
            <a:avLst/>
          </a:prstGeom>
          <a:noFill/>
          <a:ln>
            <a:noFill/>
          </a:ln>
        </p:spPr>
      </p:pic>
      <p:pic>
        <p:nvPicPr>
          <p:cNvPr id="311" name="Google Shape;311;p17"/>
          <p:cNvPicPr preferRelativeResize="0"/>
          <p:nvPr/>
        </p:nvPicPr>
        <p:blipFill>
          <a:blip r:embed="rId4">
            <a:alphaModFix/>
          </a:blip>
          <a:stretch>
            <a:fillRect/>
          </a:stretch>
        </p:blipFill>
        <p:spPr>
          <a:xfrm>
            <a:off x="5703025" y="1334750"/>
            <a:ext cx="2692500" cy="925450"/>
          </a:xfrm>
          <a:prstGeom prst="rect">
            <a:avLst/>
          </a:prstGeom>
          <a:noFill/>
          <a:ln>
            <a:noFill/>
          </a:ln>
        </p:spPr>
      </p:pic>
      <p:pic>
        <p:nvPicPr>
          <p:cNvPr id="312" name="Google Shape;312;p17"/>
          <p:cNvPicPr preferRelativeResize="0"/>
          <p:nvPr/>
        </p:nvPicPr>
        <p:blipFill>
          <a:blip r:embed="rId5">
            <a:alphaModFix/>
          </a:blip>
          <a:stretch>
            <a:fillRect/>
          </a:stretch>
        </p:blipFill>
        <p:spPr>
          <a:xfrm>
            <a:off x="368950" y="2570176"/>
            <a:ext cx="4052650" cy="1999525"/>
          </a:xfrm>
          <a:prstGeom prst="rect">
            <a:avLst/>
          </a:prstGeom>
          <a:noFill/>
          <a:ln>
            <a:noFill/>
          </a:ln>
        </p:spPr>
      </p:pic>
      <p:pic>
        <p:nvPicPr>
          <p:cNvPr id="313" name="Google Shape;313;p17"/>
          <p:cNvPicPr preferRelativeResize="0"/>
          <p:nvPr/>
        </p:nvPicPr>
        <p:blipFill>
          <a:blip r:embed="rId6">
            <a:alphaModFix/>
          </a:blip>
          <a:stretch>
            <a:fillRect/>
          </a:stretch>
        </p:blipFill>
        <p:spPr>
          <a:xfrm>
            <a:off x="4571475" y="2535900"/>
            <a:ext cx="4052649" cy="19888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type="ctrTitle"/>
          </p:nvPr>
        </p:nvSpPr>
        <p:spPr>
          <a:xfrm>
            <a:off x="462699" y="-226325"/>
            <a:ext cx="6270900" cy="144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440"/>
              <a:t>Data preprocessing:</a:t>
            </a:r>
            <a:endParaRPr sz="1440"/>
          </a:p>
          <a:p>
            <a:pPr indent="0" lvl="0" marL="0" rtl="0" algn="l">
              <a:spcBef>
                <a:spcPts val="0"/>
              </a:spcBef>
              <a:spcAft>
                <a:spcPts val="0"/>
              </a:spcAft>
              <a:buSzPts val="990"/>
              <a:buNone/>
            </a:pPr>
            <a:r>
              <a:rPr lang="en" sz="1440"/>
              <a:t>Using Dictionary to store Time series Data for each client</a:t>
            </a:r>
            <a:endParaRPr sz="1440"/>
          </a:p>
        </p:txBody>
      </p:sp>
      <p:pic>
        <p:nvPicPr>
          <p:cNvPr id="319" name="Google Shape;319;p18"/>
          <p:cNvPicPr preferRelativeResize="0"/>
          <p:nvPr/>
        </p:nvPicPr>
        <p:blipFill>
          <a:blip r:embed="rId3">
            <a:alphaModFix/>
          </a:blip>
          <a:stretch>
            <a:fillRect/>
          </a:stretch>
        </p:blipFill>
        <p:spPr>
          <a:xfrm>
            <a:off x="688300" y="2064950"/>
            <a:ext cx="3016199" cy="2557725"/>
          </a:xfrm>
          <a:prstGeom prst="rect">
            <a:avLst/>
          </a:prstGeom>
          <a:noFill/>
          <a:ln>
            <a:noFill/>
          </a:ln>
        </p:spPr>
      </p:pic>
      <p:sp>
        <p:nvSpPr>
          <p:cNvPr id="320" name="Google Shape;320;p18"/>
          <p:cNvSpPr txBox="1"/>
          <p:nvPr>
            <p:ph type="ctrTitle"/>
          </p:nvPr>
        </p:nvSpPr>
        <p:spPr>
          <a:xfrm>
            <a:off x="613525" y="1129000"/>
            <a:ext cx="5012400" cy="11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200"/>
              <a:t>Store two dictionaries contain dataframes that index is date and columns as daily or monthly revenue and shipping. We only </a:t>
            </a:r>
            <a:r>
              <a:rPr lang="en" sz="1200"/>
              <a:t>count shipping as if corresponding revenue is more than 0. Also we fill 0 as revenue and shipping thru 2022-06-30 if last day is not 2022-06-30. </a:t>
            </a:r>
            <a:endParaRPr sz="1200"/>
          </a:p>
          <a:p>
            <a:pPr indent="0" lvl="0" marL="0" rtl="0" algn="l">
              <a:spcBef>
                <a:spcPts val="0"/>
              </a:spcBef>
              <a:spcAft>
                <a:spcPts val="0"/>
              </a:spcAft>
              <a:buSzPts val="990"/>
              <a:buNone/>
            </a:pPr>
            <a:r>
              <a:t/>
            </a:r>
            <a:endParaRPr sz="1200"/>
          </a:p>
          <a:p>
            <a:pPr indent="0" lvl="0" marL="0" rtl="0" algn="l">
              <a:spcBef>
                <a:spcPts val="0"/>
              </a:spcBef>
              <a:spcAft>
                <a:spcPts val="0"/>
              </a:spcAft>
              <a:buSzPts val="990"/>
              <a:buNone/>
            </a:pPr>
            <a:r>
              <a:t/>
            </a:r>
            <a:endParaRPr sz="1200"/>
          </a:p>
          <a:p>
            <a:pPr indent="0" lvl="0" marL="0" rtl="0" algn="l">
              <a:spcBef>
                <a:spcPts val="0"/>
              </a:spcBef>
              <a:spcAft>
                <a:spcPts val="0"/>
              </a:spcAft>
              <a:buSzPts val="990"/>
              <a:buNone/>
            </a:pPr>
            <a:r>
              <a:t/>
            </a:r>
            <a:endParaRPr sz="1200"/>
          </a:p>
        </p:txBody>
      </p:sp>
      <p:pic>
        <p:nvPicPr>
          <p:cNvPr id="321" name="Google Shape;321;p18"/>
          <p:cNvPicPr preferRelativeResize="0"/>
          <p:nvPr/>
        </p:nvPicPr>
        <p:blipFill rotWithShape="1">
          <a:blip r:embed="rId4">
            <a:alphaModFix/>
          </a:blip>
          <a:srcRect b="9842" l="0" r="0" t="15026"/>
          <a:stretch/>
        </p:blipFill>
        <p:spPr>
          <a:xfrm>
            <a:off x="4503875" y="2385112"/>
            <a:ext cx="3459801" cy="373275"/>
          </a:xfrm>
          <a:prstGeom prst="rect">
            <a:avLst/>
          </a:prstGeom>
          <a:noFill/>
          <a:ln>
            <a:noFill/>
          </a:ln>
        </p:spPr>
      </p:pic>
      <p:sp>
        <p:nvSpPr>
          <p:cNvPr id="322" name="Google Shape;322;p18"/>
          <p:cNvSpPr txBox="1"/>
          <p:nvPr>
            <p:ph type="ctrTitle"/>
          </p:nvPr>
        </p:nvSpPr>
        <p:spPr>
          <a:xfrm>
            <a:off x="4207100" y="2982400"/>
            <a:ext cx="4569000" cy="144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200"/>
              <a:t>As ‘Rebecca Castro INC’, we have 58 as how many days between first day of this client to 2022-06-30 and 49 as how many days of the first day of this client to the last day of this client(meaning last day is the day that has non zero shipping value). We see a difference. We believe it is due to data missing as the last 9(58-49) days there </a:t>
            </a:r>
            <a:r>
              <a:rPr lang="en" sz="1200"/>
              <a:t>should</a:t>
            </a:r>
            <a:r>
              <a:rPr lang="en" sz="1200"/>
              <a:t> be 0 shipping and 0 </a:t>
            </a:r>
            <a:r>
              <a:rPr lang="en" sz="1200"/>
              <a:t>revenue</a:t>
            </a:r>
            <a:r>
              <a:rPr lang="en" sz="1200"/>
              <a:t> for each day.</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9"/>
          <p:cNvSpPr txBox="1"/>
          <p:nvPr>
            <p:ph type="ctrTitle"/>
          </p:nvPr>
        </p:nvSpPr>
        <p:spPr>
          <a:xfrm>
            <a:off x="600025" y="329800"/>
            <a:ext cx="74550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600"/>
              <a:t>We made three categories for clients using how long they have been doing business with Piteny Bowes. </a:t>
            </a:r>
            <a:r>
              <a:rPr lang="en" sz="1600"/>
              <a:t>Over 12 months, 6 to 12 months, under 6 months. Below are the monthly plots for revenue and shipping for clients that are under 6 months. We see there are only three clients.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a:t>
            </a:r>
            <a:endParaRPr sz="1600"/>
          </a:p>
        </p:txBody>
      </p:sp>
      <p:pic>
        <p:nvPicPr>
          <p:cNvPr id="328" name="Google Shape;328;p19"/>
          <p:cNvPicPr preferRelativeResize="0"/>
          <p:nvPr/>
        </p:nvPicPr>
        <p:blipFill>
          <a:blip r:embed="rId3">
            <a:alphaModFix/>
          </a:blip>
          <a:stretch>
            <a:fillRect/>
          </a:stretch>
        </p:blipFill>
        <p:spPr>
          <a:xfrm>
            <a:off x="242000" y="2335400"/>
            <a:ext cx="4269805" cy="1994600"/>
          </a:xfrm>
          <a:prstGeom prst="rect">
            <a:avLst/>
          </a:prstGeom>
          <a:noFill/>
          <a:ln>
            <a:noFill/>
          </a:ln>
        </p:spPr>
      </p:pic>
      <p:pic>
        <p:nvPicPr>
          <p:cNvPr id="329" name="Google Shape;329;p19"/>
          <p:cNvPicPr preferRelativeResize="0"/>
          <p:nvPr/>
        </p:nvPicPr>
        <p:blipFill>
          <a:blip r:embed="rId4">
            <a:alphaModFix/>
          </a:blip>
          <a:stretch>
            <a:fillRect/>
          </a:stretch>
        </p:blipFill>
        <p:spPr>
          <a:xfrm>
            <a:off x="4616275" y="2335402"/>
            <a:ext cx="4269800" cy="20118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0"/>
          <p:cNvSpPr txBox="1"/>
          <p:nvPr>
            <p:ph type="ctrTitle"/>
          </p:nvPr>
        </p:nvSpPr>
        <p:spPr>
          <a:xfrm>
            <a:off x="600025" y="329800"/>
            <a:ext cx="74550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600"/>
              <a:t>Below are the monthly plots for revenue and shipping for clients that are between 6 months to 12 months. We have 10 clients here. Shipping data for Jason Brown INC looks like there might be an error. We will address it later.</a:t>
            </a:r>
            <a:endParaRPr sz="1600"/>
          </a:p>
        </p:txBody>
      </p:sp>
      <p:pic>
        <p:nvPicPr>
          <p:cNvPr id="335" name="Google Shape;335;p20"/>
          <p:cNvPicPr preferRelativeResize="0"/>
          <p:nvPr/>
        </p:nvPicPr>
        <p:blipFill>
          <a:blip r:embed="rId3">
            <a:alphaModFix/>
          </a:blip>
          <a:stretch>
            <a:fillRect/>
          </a:stretch>
        </p:blipFill>
        <p:spPr>
          <a:xfrm>
            <a:off x="253550" y="2362575"/>
            <a:ext cx="4123852" cy="2057000"/>
          </a:xfrm>
          <a:prstGeom prst="rect">
            <a:avLst/>
          </a:prstGeom>
          <a:noFill/>
          <a:ln>
            <a:noFill/>
          </a:ln>
        </p:spPr>
      </p:pic>
      <p:pic>
        <p:nvPicPr>
          <p:cNvPr id="336" name="Google Shape;336;p20"/>
          <p:cNvPicPr preferRelativeResize="0"/>
          <p:nvPr/>
        </p:nvPicPr>
        <p:blipFill>
          <a:blip r:embed="rId4">
            <a:alphaModFix/>
          </a:blip>
          <a:stretch>
            <a:fillRect/>
          </a:stretch>
        </p:blipFill>
        <p:spPr>
          <a:xfrm>
            <a:off x="4590758" y="2355100"/>
            <a:ext cx="4194143" cy="207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1"/>
          <p:cNvSpPr txBox="1"/>
          <p:nvPr>
            <p:ph type="ctrTitle"/>
          </p:nvPr>
        </p:nvSpPr>
        <p:spPr>
          <a:xfrm>
            <a:off x="607500" y="-200250"/>
            <a:ext cx="74550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400"/>
              <a:t>Below are the monthly plots for revenue and shipping for clients that are over 12 months. We notice that there is a client that has much more revenue than others recently. We see that the client is ‘John Houston INC’ taking almost 17% of the total revenue of 2022, while others at most counts for 5%.</a:t>
            </a:r>
            <a:endParaRPr sz="1400"/>
          </a:p>
          <a:p>
            <a:pPr indent="0" lvl="0" marL="0" rtl="0" algn="l">
              <a:spcBef>
                <a:spcPts val="0"/>
              </a:spcBef>
              <a:spcAft>
                <a:spcPts val="0"/>
              </a:spcAft>
              <a:buNone/>
            </a:pPr>
            <a:r>
              <a:rPr lang="en" sz="1400"/>
              <a:t> </a:t>
            </a:r>
            <a:endParaRPr sz="1400"/>
          </a:p>
        </p:txBody>
      </p:sp>
      <p:pic>
        <p:nvPicPr>
          <p:cNvPr id="342" name="Google Shape;342;p21"/>
          <p:cNvPicPr preferRelativeResize="0"/>
          <p:nvPr/>
        </p:nvPicPr>
        <p:blipFill>
          <a:blip r:embed="rId3">
            <a:alphaModFix/>
          </a:blip>
          <a:stretch>
            <a:fillRect/>
          </a:stretch>
        </p:blipFill>
        <p:spPr>
          <a:xfrm>
            <a:off x="873950" y="1111524"/>
            <a:ext cx="3825223" cy="1872900"/>
          </a:xfrm>
          <a:prstGeom prst="rect">
            <a:avLst/>
          </a:prstGeom>
          <a:noFill/>
          <a:ln>
            <a:noFill/>
          </a:ln>
        </p:spPr>
      </p:pic>
      <p:pic>
        <p:nvPicPr>
          <p:cNvPr id="343" name="Google Shape;343;p21"/>
          <p:cNvPicPr preferRelativeResize="0"/>
          <p:nvPr/>
        </p:nvPicPr>
        <p:blipFill>
          <a:blip r:embed="rId4">
            <a:alphaModFix/>
          </a:blip>
          <a:stretch>
            <a:fillRect/>
          </a:stretch>
        </p:blipFill>
        <p:spPr>
          <a:xfrm>
            <a:off x="873950" y="3092410"/>
            <a:ext cx="3825224" cy="1898689"/>
          </a:xfrm>
          <a:prstGeom prst="rect">
            <a:avLst/>
          </a:prstGeom>
          <a:noFill/>
          <a:ln>
            <a:noFill/>
          </a:ln>
        </p:spPr>
      </p:pic>
      <p:pic>
        <p:nvPicPr>
          <p:cNvPr id="344" name="Google Shape;344;p21"/>
          <p:cNvPicPr preferRelativeResize="0"/>
          <p:nvPr/>
        </p:nvPicPr>
        <p:blipFill>
          <a:blip r:embed="rId5">
            <a:alphaModFix/>
          </a:blip>
          <a:stretch>
            <a:fillRect/>
          </a:stretch>
        </p:blipFill>
        <p:spPr>
          <a:xfrm>
            <a:off x="5661325" y="1621675"/>
            <a:ext cx="2604220" cy="2636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